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6858000" cx="12192000"/>
  <p:notesSz cx="6858000" cy="9144000"/>
  <p:embeddedFontLst>
    <p:embeddedFont>
      <p:font typeface="Corsiva"/>
      <p:regular r:id="rId22"/>
      <p:bold r:id="rId23"/>
      <p:italic r:id="rId24"/>
      <p:boldItalic r:id="rId25"/>
    </p:embeddedFont>
    <p:embeddedFont>
      <p:font typeface="Plus Jakarta Sans"/>
      <p:regular r:id="rId26"/>
      <p:bold r:id="rId27"/>
      <p:italic r:id="rId28"/>
      <p:boldItalic r:id="rId29"/>
    </p:embeddedFont>
    <p:embeddedFont>
      <p:font typeface="Plus Jakarta Sans SemiBold"/>
      <p:regular r:id="rId30"/>
      <p:bold r:id="rId31"/>
      <p:italic r:id="rId32"/>
      <p:boldItalic r:id="rId33"/>
    </p:embeddedFont>
    <p:embeddedFont>
      <p:font typeface="Cinzel"/>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187E4E2-5BB1-460A-AB5A-8DD2358AC7C0}">
  <a:tblStyle styleId="{7187E4E2-5BB1-460A-AB5A-8DD2358AC7C0}"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Corsiva-regular.fntdata"/><Relationship Id="rId21" Type="http://schemas.openxmlformats.org/officeDocument/2006/relationships/slide" Target="slides/slide15.xml"/><Relationship Id="rId24" Type="http://schemas.openxmlformats.org/officeDocument/2006/relationships/font" Target="fonts/Corsiva-italic.fntdata"/><Relationship Id="rId23" Type="http://schemas.openxmlformats.org/officeDocument/2006/relationships/font" Target="fonts/Corsiv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PlusJakartaSans-regular.fntdata"/><Relationship Id="rId25" Type="http://schemas.openxmlformats.org/officeDocument/2006/relationships/font" Target="fonts/Corsiva-boldItalic.fntdata"/><Relationship Id="rId28" Type="http://schemas.openxmlformats.org/officeDocument/2006/relationships/font" Target="fonts/PlusJakartaSans-italic.fntdata"/><Relationship Id="rId27" Type="http://schemas.openxmlformats.org/officeDocument/2006/relationships/font" Target="fonts/PlusJakartaSans-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PlusJakartaSans-boldItalic.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PlusJakartaSansSemiBold-bold.fntdata"/><Relationship Id="rId30" Type="http://schemas.openxmlformats.org/officeDocument/2006/relationships/font" Target="fonts/PlusJakartaSansSemiBold-regular.fntdata"/><Relationship Id="rId11" Type="http://schemas.openxmlformats.org/officeDocument/2006/relationships/slide" Target="slides/slide5.xml"/><Relationship Id="rId33" Type="http://schemas.openxmlformats.org/officeDocument/2006/relationships/font" Target="fonts/PlusJakartaSansSemiBold-boldItalic.fntdata"/><Relationship Id="rId10" Type="http://schemas.openxmlformats.org/officeDocument/2006/relationships/slide" Target="slides/slide4.xml"/><Relationship Id="rId32" Type="http://schemas.openxmlformats.org/officeDocument/2006/relationships/font" Target="fonts/PlusJakartaSansSemiBold-italic.fntdata"/><Relationship Id="rId13" Type="http://schemas.openxmlformats.org/officeDocument/2006/relationships/slide" Target="slides/slide7.xml"/><Relationship Id="rId35" Type="http://schemas.openxmlformats.org/officeDocument/2006/relationships/font" Target="fonts/Cinzel-bold.fntdata"/><Relationship Id="rId12" Type="http://schemas.openxmlformats.org/officeDocument/2006/relationships/slide" Target="slides/slide6.xml"/><Relationship Id="rId34" Type="http://schemas.openxmlformats.org/officeDocument/2006/relationships/font" Target="fonts/Cinzel-regular.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19.png"/><Relationship Id="rId7" Type="http://schemas.openxmlformats.org/officeDocument/2006/relationships/image" Target="../media/image21.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7.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7.png"/><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3.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14.png"/><Relationship Id="rId7"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72A"/>
        </a:solidFill>
      </p:bgPr>
    </p:bg>
    <p:spTree>
      <p:nvGrpSpPr>
        <p:cNvPr id="83" name="Shape 83"/>
        <p:cNvGrpSpPr/>
        <p:nvPr/>
      </p:nvGrpSpPr>
      <p:grpSpPr>
        <a:xfrm>
          <a:off x="0" y="0"/>
          <a:ext cx="0" cy="0"/>
          <a:chOff x="0" y="0"/>
          <a:chExt cx="0" cy="0"/>
        </a:xfrm>
      </p:grpSpPr>
      <p:sp>
        <p:nvSpPr>
          <p:cNvPr id="84" name="Google Shape;84;p13"/>
          <p:cNvSpPr/>
          <p:nvPr/>
        </p:nvSpPr>
        <p:spPr>
          <a:xfrm>
            <a:off x="685800" y="4172694"/>
            <a:ext cx="6035129" cy="21907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85" name="Google Shape;85;p13"/>
          <p:cNvSpPr/>
          <p:nvPr/>
        </p:nvSpPr>
        <p:spPr>
          <a:xfrm>
            <a:off x="685800" y="4172694"/>
            <a:ext cx="28575" cy="219075"/>
          </a:xfrm>
          <a:prstGeom prst="rect">
            <a:avLst/>
          </a:prstGeom>
          <a:solidFill>
            <a:srgbClr val="F59E0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86" name="Google Shape;86;p13"/>
          <p:cNvPicPr preferRelativeResize="0"/>
          <p:nvPr/>
        </p:nvPicPr>
        <p:blipFill rotWithShape="1">
          <a:blip r:embed="rId3">
            <a:alphaModFix/>
          </a:blip>
          <a:srcRect b="0" l="0" r="0" t="0"/>
          <a:stretch/>
        </p:blipFill>
        <p:spPr>
          <a:xfrm>
            <a:off x="7178129" y="952500"/>
            <a:ext cx="4328219" cy="4953000"/>
          </a:xfrm>
          <a:prstGeom prst="rect">
            <a:avLst/>
          </a:prstGeom>
          <a:noFill/>
          <a:ln>
            <a:noFill/>
          </a:ln>
        </p:spPr>
      </p:pic>
      <p:pic>
        <p:nvPicPr>
          <p:cNvPr descr="Ikon of the Wedding Feast of Cana." id="87" name="Google Shape;87;p13"/>
          <p:cNvPicPr preferRelativeResize="0"/>
          <p:nvPr/>
        </p:nvPicPr>
        <p:blipFill rotWithShape="1">
          <a:blip r:embed="rId4">
            <a:alphaModFix/>
          </a:blip>
          <a:srcRect b="3909" l="0" r="0" t="3909"/>
          <a:stretch/>
        </p:blipFill>
        <p:spPr>
          <a:xfrm>
            <a:off x="7178129" y="952500"/>
            <a:ext cx="4328220" cy="4953001"/>
          </a:xfrm>
          <a:prstGeom prst="rect">
            <a:avLst/>
          </a:prstGeom>
          <a:noFill/>
          <a:ln cap="flat" cmpd="sng" w="38100">
            <a:solidFill>
              <a:schemeClr val="lt1"/>
            </a:solidFill>
            <a:prstDash val="solid"/>
            <a:round/>
            <a:headEnd len="sm" w="sm" type="none"/>
            <a:tailEnd len="sm" w="sm" type="none"/>
          </a:ln>
        </p:spPr>
      </p:pic>
      <p:sp>
        <p:nvSpPr>
          <p:cNvPr id="88" name="Google Shape;88;p13"/>
          <p:cNvSpPr txBox="1"/>
          <p:nvPr/>
        </p:nvSpPr>
        <p:spPr>
          <a:xfrm>
            <a:off x="685800" y="2018407"/>
            <a:ext cx="7543800" cy="173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F59E0B"/>
                </a:solidFill>
                <a:latin typeface="Cinzel"/>
                <a:ea typeface="Cinzel"/>
                <a:cs typeface="Cinzel"/>
                <a:sym typeface="Cinzel"/>
              </a:rPr>
              <a:t>COMMUNITY OF THE MOTHER OF JESUS • ANNUAL GATHERING 2026</a:t>
            </a:r>
            <a:endParaRPr sz="1125">
              <a:solidFill>
                <a:srgbClr val="F59E0B"/>
              </a:solidFill>
              <a:latin typeface="Cinzel"/>
              <a:ea typeface="Cinzel"/>
              <a:cs typeface="Cinzel"/>
              <a:sym typeface="Cinzel"/>
            </a:endParaRPr>
          </a:p>
        </p:txBody>
      </p:sp>
      <p:sp>
        <p:nvSpPr>
          <p:cNvPr id="89" name="Google Shape;89;p13"/>
          <p:cNvSpPr txBox="1"/>
          <p:nvPr/>
        </p:nvSpPr>
        <p:spPr>
          <a:xfrm>
            <a:off x="685800" y="2370832"/>
            <a:ext cx="6436898" cy="1051321"/>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3450" u="none" cap="none" strike="noStrike">
                <a:solidFill>
                  <a:srgbClr val="F8FAFC"/>
                </a:solidFill>
                <a:latin typeface="Cinzel"/>
                <a:ea typeface="Cinzel"/>
                <a:cs typeface="Cinzel"/>
                <a:sym typeface="Cinzel"/>
              </a:rPr>
              <a:t>Do Whatever He Tells You</a:t>
            </a:r>
            <a:endParaRPr/>
          </a:p>
        </p:txBody>
      </p:sp>
      <p:sp>
        <p:nvSpPr>
          <p:cNvPr id="90" name="Google Shape;90;p13"/>
          <p:cNvSpPr txBox="1"/>
          <p:nvPr/>
        </p:nvSpPr>
        <p:spPr>
          <a:xfrm>
            <a:off x="685800" y="3612653"/>
            <a:ext cx="7543800" cy="2541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1650" u="none" cap="none" strike="noStrike">
                <a:solidFill>
                  <a:srgbClr val="94A3B8"/>
                </a:solidFill>
                <a:latin typeface="Plus Jakarta Sans"/>
                <a:ea typeface="Plus Jakarta Sans"/>
                <a:cs typeface="Plus Jakarta Sans"/>
                <a:sym typeface="Plus Jakarta Sans"/>
              </a:rPr>
              <a:t>DEI as Mary’s Way of Discipleship &amp; Service</a:t>
            </a:r>
            <a:endParaRPr/>
          </a:p>
        </p:txBody>
      </p:sp>
      <p:sp>
        <p:nvSpPr>
          <p:cNvPr id="91" name="Google Shape;91;p13"/>
          <p:cNvSpPr txBox="1"/>
          <p:nvPr/>
        </p:nvSpPr>
        <p:spPr>
          <a:xfrm>
            <a:off x="685800" y="4658469"/>
            <a:ext cx="7543800" cy="173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125">
                <a:solidFill>
                  <a:srgbClr val="64748B"/>
                </a:solidFill>
                <a:latin typeface="Plus Jakarta Sans"/>
                <a:ea typeface="Plus Jakarta Sans"/>
                <a:cs typeface="Plus Jakarta Sans"/>
                <a:sym typeface="Plus Jakarta Sans"/>
              </a:rPr>
              <a:t>LIVING OUR </a:t>
            </a:r>
            <a:r>
              <a:rPr b="0" i="0" lang="en-US" sz="1125" u="none" cap="none" strike="noStrike">
                <a:solidFill>
                  <a:srgbClr val="64748B"/>
                </a:solidFill>
                <a:latin typeface="Plus Jakarta Sans"/>
                <a:ea typeface="Plus Jakarta Sans"/>
                <a:cs typeface="Plus Jakarta Sans"/>
                <a:sym typeface="Plus Jakarta Sans"/>
              </a:rPr>
              <a:t>VOWS OF JUSTICE • TENDERNESS • HUMILITY • CONTEMPLATION</a:t>
            </a:r>
            <a:endParaRPr/>
          </a:p>
        </p:txBody>
      </p:sp>
      <p:sp>
        <p:nvSpPr>
          <p:cNvPr id="92" name="Google Shape;92;p13"/>
          <p:cNvSpPr txBox="1"/>
          <p:nvPr/>
        </p:nvSpPr>
        <p:spPr>
          <a:xfrm>
            <a:off x="866775" y="4172694"/>
            <a:ext cx="7317692"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350" u="none" cap="none" strike="noStrike">
                <a:solidFill>
                  <a:srgbClr val="CBD5E1"/>
                </a:solidFill>
                <a:latin typeface="Plus Jakarta Sans"/>
                <a:ea typeface="Plus Jakarta Sans"/>
                <a:cs typeface="Plus Jakarta Sans"/>
                <a:sym typeface="Plus Jakarta Sans"/>
              </a:rPr>
              <a:t>“His mother said to the servants, ‘Do whatever He tells you.’” — John 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96" name="Shape 96"/>
        <p:cNvGrpSpPr/>
        <p:nvPr/>
      </p:nvGrpSpPr>
      <p:grpSpPr>
        <a:xfrm>
          <a:off x="0" y="0"/>
          <a:ext cx="0" cy="0"/>
          <a:chOff x="0" y="0"/>
          <a:chExt cx="0" cy="0"/>
        </a:xfrm>
      </p:grpSpPr>
      <p:pic>
        <p:nvPicPr>
          <p:cNvPr descr="Serene sacred space background with gentle warm sunlight streaming through soft architectural arches, golden amber glow, subtle ethereal texture, minimalist backdrop" id="97" name="Google Shape;97;p14"/>
          <p:cNvPicPr preferRelativeResize="0"/>
          <p:nvPr/>
        </p:nvPicPr>
        <p:blipFill rotWithShape="1">
          <a:blip r:embed="rId3">
            <a:alphaModFix amt="60000"/>
          </a:blip>
          <a:srcRect b="0" l="0" r="0" t="0"/>
          <a:stretch/>
        </p:blipFill>
        <p:spPr>
          <a:xfrm>
            <a:off x="0" y="0"/>
            <a:ext cx="12192000" cy="6858000"/>
          </a:xfrm>
          <a:prstGeom prst="rect">
            <a:avLst/>
          </a:prstGeom>
          <a:noFill/>
          <a:ln>
            <a:noFill/>
          </a:ln>
        </p:spPr>
      </p:pic>
      <p:sp>
        <p:nvSpPr>
          <p:cNvPr id="98" name="Google Shape;98;p14"/>
          <p:cNvSpPr/>
          <p:nvPr/>
        </p:nvSpPr>
        <p:spPr>
          <a:xfrm>
            <a:off x="609600" y="2812847"/>
            <a:ext cx="2571900" cy="1927500"/>
          </a:xfrm>
          <a:prstGeom prst="roundRect">
            <a:avLst>
              <a:gd fmla="val 5929" name="adj"/>
            </a:avLst>
          </a:prstGeom>
          <a:solidFill>
            <a:srgbClr val="FFFFFF">
              <a:alpha val="94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9" name="Google Shape;99;p14"/>
          <p:cNvSpPr/>
          <p:nvPr/>
        </p:nvSpPr>
        <p:spPr>
          <a:xfrm>
            <a:off x="3409950" y="2812847"/>
            <a:ext cx="2571900" cy="1927500"/>
          </a:xfrm>
          <a:prstGeom prst="roundRect">
            <a:avLst>
              <a:gd fmla="val 5929" name="adj"/>
            </a:avLst>
          </a:prstGeom>
          <a:solidFill>
            <a:srgbClr val="FFFFFF">
              <a:alpha val="94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0" name="Google Shape;100;p14"/>
          <p:cNvSpPr/>
          <p:nvPr/>
        </p:nvSpPr>
        <p:spPr>
          <a:xfrm>
            <a:off x="6210300" y="2812847"/>
            <a:ext cx="2571900" cy="1927500"/>
          </a:xfrm>
          <a:prstGeom prst="roundRect">
            <a:avLst>
              <a:gd fmla="val 5929" name="adj"/>
            </a:avLst>
          </a:prstGeom>
          <a:solidFill>
            <a:srgbClr val="FFFFFF">
              <a:alpha val="94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1" name="Google Shape;101;p14"/>
          <p:cNvSpPr/>
          <p:nvPr/>
        </p:nvSpPr>
        <p:spPr>
          <a:xfrm>
            <a:off x="9010650" y="2812847"/>
            <a:ext cx="2571900" cy="1927500"/>
          </a:xfrm>
          <a:prstGeom prst="roundRect">
            <a:avLst>
              <a:gd fmla="val 5929" name="adj"/>
            </a:avLst>
          </a:prstGeom>
          <a:solidFill>
            <a:srgbClr val="FFFFFF">
              <a:alpha val="94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2" name="Google Shape;102;p14"/>
          <p:cNvSpPr/>
          <p:nvPr/>
        </p:nvSpPr>
        <p:spPr>
          <a:xfrm>
            <a:off x="609600" y="2812851"/>
            <a:ext cx="2571900" cy="28500"/>
          </a:xfrm>
          <a:prstGeom prst="rect">
            <a:avLst/>
          </a:prstGeom>
          <a:solidFill>
            <a:srgbClr val="B453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3" name="Google Shape;103;p14"/>
          <p:cNvSpPr/>
          <p:nvPr/>
        </p:nvSpPr>
        <p:spPr>
          <a:xfrm>
            <a:off x="3409950" y="2812851"/>
            <a:ext cx="2571900" cy="28500"/>
          </a:xfrm>
          <a:prstGeom prst="rect">
            <a:avLst/>
          </a:prstGeom>
          <a:solidFill>
            <a:srgbClr val="B453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4" name="Google Shape;104;p14"/>
          <p:cNvSpPr/>
          <p:nvPr/>
        </p:nvSpPr>
        <p:spPr>
          <a:xfrm>
            <a:off x="6210300" y="2812851"/>
            <a:ext cx="2571900" cy="28500"/>
          </a:xfrm>
          <a:prstGeom prst="rect">
            <a:avLst/>
          </a:prstGeom>
          <a:solidFill>
            <a:srgbClr val="B453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05" name="Google Shape;105;p14"/>
          <p:cNvSpPr/>
          <p:nvPr/>
        </p:nvSpPr>
        <p:spPr>
          <a:xfrm>
            <a:off x="9010650" y="2812851"/>
            <a:ext cx="2571900" cy="28500"/>
          </a:xfrm>
          <a:prstGeom prst="rect">
            <a:avLst/>
          </a:prstGeom>
          <a:solidFill>
            <a:srgbClr val="B453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106" name="Google Shape;106;p14"/>
          <p:cNvPicPr preferRelativeResize="0"/>
          <p:nvPr/>
        </p:nvPicPr>
        <p:blipFill rotWithShape="1">
          <a:blip r:embed="rId4">
            <a:alphaModFix/>
          </a:blip>
          <a:srcRect b="0" l="0" r="0" t="0"/>
          <a:stretch/>
        </p:blipFill>
        <p:spPr>
          <a:xfrm>
            <a:off x="838200" y="3108126"/>
            <a:ext cx="381000" cy="381000"/>
          </a:xfrm>
          <a:prstGeom prst="rect">
            <a:avLst/>
          </a:prstGeom>
          <a:noFill/>
          <a:ln>
            <a:noFill/>
          </a:ln>
        </p:spPr>
      </p:pic>
      <p:pic>
        <p:nvPicPr>
          <p:cNvPr descr="image.png" id="107" name="Google Shape;107;p14"/>
          <p:cNvPicPr preferRelativeResize="0"/>
          <p:nvPr/>
        </p:nvPicPr>
        <p:blipFill rotWithShape="1">
          <a:blip r:embed="rId4">
            <a:alphaModFix/>
          </a:blip>
          <a:srcRect b="0" l="0" r="0" t="0"/>
          <a:stretch/>
        </p:blipFill>
        <p:spPr>
          <a:xfrm>
            <a:off x="3638550" y="3108126"/>
            <a:ext cx="381000" cy="381000"/>
          </a:xfrm>
          <a:prstGeom prst="rect">
            <a:avLst/>
          </a:prstGeom>
          <a:noFill/>
          <a:ln>
            <a:noFill/>
          </a:ln>
        </p:spPr>
      </p:pic>
      <p:pic>
        <p:nvPicPr>
          <p:cNvPr descr="image.png" id="108" name="Google Shape;108;p14"/>
          <p:cNvPicPr preferRelativeResize="0"/>
          <p:nvPr/>
        </p:nvPicPr>
        <p:blipFill rotWithShape="1">
          <a:blip r:embed="rId4">
            <a:alphaModFix/>
          </a:blip>
          <a:srcRect b="0" l="0" r="0" t="0"/>
          <a:stretch/>
        </p:blipFill>
        <p:spPr>
          <a:xfrm>
            <a:off x="6438900" y="3108126"/>
            <a:ext cx="381000" cy="381000"/>
          </a:xfrm>
          <a:prstGeom prst="rect">
            <a:avLst/>
          </a:prstGeom>
          <a:noFill/>
          <a:ln>
            <a:noFill/>
          </a:ln>
        </p:spPr>
      </p:pic>
      <p:pic>
        <p:nvPicPr>
          <p:cNvPr descr="image.png" id="109" name="Google Shape;109;p14"/>
          <p:cNvPicPr preferRelativeResize="0"/>
          <p:nvPr/>
        </p:nvPicPr>
        <p:blipFill rotWithShape="1">
          <a:blip r:embed="rId4">
            <a:alphaModFix/>
          </a:blip>
          <a:srcRect b="0" l="0" r="0" t="0"/>
          <a:stretch/>
        </p:blipFill>
        <p:spPr>
          <a:xfrm>
            <a:off x="9239250" y="3108126"/>
            <a:ext cx="381000" cy="381000"/>
          </a:xfrm>
          <a:prstGeom prst="rect">
            <a:avLst/>
          </a:prstGeom>
          <a:noFill/>
          <a:ln>
            <a:noFill/>
          </a:ln>
        </p:spPr>
      </p:pic>
      <p:pic>
        <p:nvPicPr>
          <p:cNvPr descr="image.png" id="110" name="Google Shape;110;p14"/>
          <p:cNvPicPr preferRelativeResize="0"/>
          <p:nvPr/>
        </p:nvPicPr>
        <p:blipFill rotWithShape="1">
          <a:blip r:embed="rId5">
            <a:alphaModFix/>
          </a:blip>
          <a:srcRect b="0" l="0" r="0" t="0"/>
          <a:stretch/>
        </p:blipFill>
        <p:spPr>
          <a:xfrm>
            <a:off x="942975" y="3212901"/>
            <a:ext cx="171450" cy="171450"/>
          </a:xfrm>
          <a:prstGeom prst="rect">
            <a:avLst/>
          </a:prstGeom>
          <a:noFill/>
          <a:ln>
            <a:noFill/>
          </a:ln>
        </p:spPr>
      </p:pic>
      <p:pic>
        <p:nvPicPr>
          <p:cNvPr descr="image.png" id="111" name="Google Shape;111;p14"/>
          <p:cNvPicPr preferRelativeResize="0"/>
          <p:nvPr/>
        </p:nvPicPr>
        <p:blipFill rotWithShape="1">
          <a:blip r:embed="rId6">
            <a:alphaModFix/>
          </a:blip>
          <a:srcRect b="0" l="0" r="0" t="0"/>
          <a:stretch/>
        </p:blipFill>
        <p:spPr>
          <a:xfrm>
            <a:off x="3733800" y="3212901"/>
            <a:ext cx="190500" cy="171450"/>
          </a:xfrm>
          <a:prstGeom prst="rect">
            <a:avLst/>
          </a:prstGeom>
          <a:noFill/>
          <a:ln>
            <a:noFill/>
          </a:ln>
        </p:spPr>
      </p:pic>
      <p:pic>
        <p:nvPicPr>
          <p:cNvPr descr="image.png" id="112" name="Google Shape;112;p14"/>
          <p:cNvPicPr preferRelativeResize="0"/>
          <p:nvPr/>
        </p:nvPicPr>
        <p:blipFill rotWithShape="1">
          <a:blip r:embed="rId7">
            <a:alphaModFix/>
          </a:blip>
          <a:srcRect b="0" l="0" r="0" t="0"/>
          <a:stretch/>
        </p:blipFill>
        <p:spPr>
          <a:xfrm>
            <a:off x="6534150" y="3212901"/>
            <a:ext cx="190500" cy="171450"/>
          </a:xfrm>
          <a:prstGeom prst="rect">
            <a:avLst/>
          </a:prstGeom>
          <a:noFill/>
          <a:ln>
            <a:noFill/>
          </a:ln>
        </p:spPr>
      </p:pic>
      <p:pic>
        <p:nvPicPr>
          <p:cNvPr descr="image.png" id="113" name="Google Shape;113;p14"/>
          <p:cNvPicPr preferRelativeResize="0"/>
          <p:nvPr/>
        </p:nvPicPr>
        <p:blipFill rotWithShape="1">
          <a:blip r:embed="rId8">
            <a:alphaModFix/>
          </a:blip>
          <a:srcRect b="0" l="0" r="0" t="0"/>
          <a:stretch/>
        </p:blipFill>
        <p:spPr>
          <a:xfrm>
            <a:off x="9334500" y="3212901"/>
            <a:ext cx="190500" cy="171450"/>
          </a:xfrm>
          <a:prstGeom prst="rect">
            <a:avLst/>
          </a:prstGeom>
          <a:noFill/>
          <a:ln>
            <a:noFill/>
          </a:ln>
        </p:spPr>
      </p:pic>
      <p:sp>
        <p:nvSpPr>
          <p:cNvPr id="114" name="Google Shape;114;p14"/>
          <p:cNvSpPr txBox="1"/>
          <p:nvPr/>
        </p:nvSpPr>
        <p:spPr>
          <a:xfrm>
            <a:off x="609600" y="495300"/>
            <a:ext cx="11582400" cy="177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50" u="none" cap="none" strike="noStrike">
                <a:solidFill>
                  <a:schemeClr val="dk1"/>
                </a:solidFill>
                <a:latin typeface="Cinzel"/>
                <a:ea typeface="Cinzel"/>
                <a:cs typeface="Cinzel"/>
                <a:sym typeface="Cinzel"/>
              </a:rPr>
              <a:t>GATHERING COVENANT</a:t>
            </a:r>
            <a:endParaRPr sz="1500">
              <a:solidFill>
                <a:schemeClr val="dk1"/>
              </a:solidFill>
            </a:endParaRPr>
          </a:p>
        </p:txBody>
      </p:sp>
      <p:sp>
        <p:nvSpPr>
          <p:cNvPr id="115" name="Google Shape;115;p14"/>
          <p:cNvSpPr txBox="1"/>
          <p:nvPr/>
        </p:nvSpPr>
        <p:spPr>
          <a:xfrm>
            <a:off x="609600" y="752475"/>
            <a:ext cx="11582400" cy="4233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750" u="none" cap="none" strike="noStrike">
                <a:solidFill>
                  <a:srgbClr val="0F172A"/>
                </a:solidFill>
                <a:latin typeface="Cinzel"/>
                <a:ea typeface="Cinzel"/>
                <a:cs typeface="Cinzel"/>
                <a:sym typeface="Cinzel"/>
              </a:rPr>
              <a:t>Our Sacred &amp; Brave Space</a:t>
            </a:r>
            <a:endParaRPr sz="1600"/>
          </a:p>
        </p:txBody>
      </p:sp>
      <p:sp>
        <p:nvSpPr>
          <p:cNvPr id="116" name="Google Shape;116;p14"/>
          <p:cNvSpPr txBox="1"/>
          <p:nvPr/>
        </p:nvSpPr>
        <p:spPr>
          <a:xfrm>
            <a:off x="838200" y="3641526"/>
            <a:ext cx="2775300" cy="231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Holy Curiosity</a:t>
            </a:r>
            <a:endParaRPr/>
          </a:p>
        </p:txBody>
      </p:sp>
      <p:sp>
        <p:nvSpPr>
          <p:cNvPr id="117" name="Google Shape;117;p14"/>
          <p:cNvSpPr txBox="1"/>
          <p:nvPr/>
        </p:nvSpPr>
        <p:spPr>
          <a:xfrm>
            <a:off x="838200" y="3993951"/>
            <a:ext cx="2209800" cy="49860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Deep listening over defense.</a:t>
            </a:r>
            <a:endParaRPr/>
          </a:p>
        </p:txBody>
      </p:sp>
      <p:sp>
        <p:nvSpPr>
          <p:cNvPr id="118" name="Google Shape;118;p14"/>
          <p:cNvSpPr txBox="1"/>
          <p:nvPr/>
        </p:nvSpPr>
        <p:spPr>
          <a:xfrm>
            <a:off x="3638550" y="3641526"/>
            <a:ext cx="2775300" cy="231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Tenderness &amp; Grace</a:t>
            </a:r>
            <a:endParaRPr/>
          </a:p>
        </p:txBody>
      </p:sp>
      <p:sp>
        <p:nvSpPr>
          <p:cNvPr id="119" name="Google Shape;119;p14"/>
          <p:cNvSpPr txBox="1"/>
          <p:nvPr/>
        </p:nvSpPr>
        <p:spPr>
          <a:xfrm>
            <a:off x="3638550" y="3993951"/>
            <a:ext cx="2209800" cy="49860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Goodwill with loving accountability.</a:t>
            </a:r>
            <a:endParaRPr/>
          </a:p>
        </p:txBody>
      </p:sp>
      <p:sp>
        <p:nvSpPr>
          <p:cNvPr id="120" name="Google Shape;120;p14"/>
          <p:cNvSpPr txBox="1"/>
          <p:nvPr/>
        </p:nvSpPr>
        <p:spPr>
          <a:xfrm>
            <a:off x="6438900" y="3641526"/>
            <a:ext cx="2775300" cy="231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Contemplation</a:t>
            </a:r>
            <a:endParaRPr/>
          </a:p>
        </p:txBody>
      </p:sp>
      <p:sp>
        <p:nvSpPr>
          <p:cNvPr id="121" name="Google Shape;121;p14"/>
          <p:cNvSpPr txBox="1"/>
          <p:nvPr/>
        </p:nvSpPr>
        <p:spPr>
          <a:xfrm>
            <a:off x="6438900" y="3993951"/>
            <a:ext cx="2209800" cy="49860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Sacred pause before speaking.</a:t>
            </a:r>
            <a:endParaRPr/>
          </a:p>
        </p:txBody>
      </p:sp>
      <p:sp>
        <p:nvSpPr>
          <p:cNvPr id="122" name="Google Shape;122;p14"/>
          <p:cNvSpPr txBox="1"/>
          <p:nvPr/>
        </p:nvSpPr>
        <p:spPr>
          <a:xfrm>
            <a:off x="9239250" y="3641526"/>
            <a:ext cx="2775300" cy="231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Hybrid Equity</a:t>
            </a:r>
            <a:endParaRPr/>
          </a:p>
        </p:txBody>
      </p:sp>
      <p:sp>
        <p:nvSpPr>
          <p:cNvPr id="123" name="Google Shape;123;p14"/>
          <p:cNvSpPr txBox="1"/>
          <p:nvPr/>
        </p:nvSpPr>
        <p:spPr>
          <a:xfrm>
            <a:off x="9239250" y="3993951"/>
            <a:ext cx="2209800" cy="49860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Equal presence across spaces.</a:t>
            </a:r>
            <a:endParaRPr/>
          </a:p>
        </p:txBody>
      </p:sp>
      <p:pic>
        <p:nvPicPr>
          <p:cNvPr descr="CMJ Crest." id="124" name="Google Shape;124;p14" title="39a549_5542719d8c274d78a13266e55bc770eb_mv2.jpg"/>
          <p:cNvPicPr preferRelativeResize="0"/>
          <p:nvPr/>
        </p:nvPicPr>
        <p:blipFill>
          <a:blip r:embed="rId9">
            <a:alphaModFix/>
          </a:blip>
          <a:stretch>
            <a:fillRect/>
          </a:stretch>
        </p:blipFill>
        <p:spPr>
          <a:xfrm>
            <a:off x="9975700" y="218801"/>
            <a:ext cx="1606850" cy="2431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128" name="Shape 128"/>
        <p:cNvGrpSpPr/>
        <p:nvPr/>
      </p:nvGrpSpPr>
      <p:grpSpPr>
        <a:xfrm>
          <a:off x="0" y="0"/>
          <a:ext cx="0" cy="0"/>
          <a:chOff x="0" y="0"/>
          <a:chExt cx="0" cy="0"/>
        </a:xfrm>
      </p:grpSpPr>
      <p:sp>
        <p:nvSpPr>
          <p:cNvPr id="129" name="Google Shape;129;p15"/>
          <p:cNvSpPr/>
          <p:nvPr/>
        </p:nvSpPr>
        <p:spPr>
          <a:xfrm>
            <a:off x="609600" y="2205037"/>
            <a:ext cx="10972800" cy="933450"/>
          </a:xfrm>
          <a:prstGeom prst="roundRect">
            <a:avLst>
              <a:gd fmla="val 1224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0" name="Google Shape;130;p15"/>
          <p:cNvSpPr/>
          <p:nvPr/>
        </p:nvSpPr>
        <p:spPr>
          <a:xfrm>
            <a:off x="609600" y="3309937"/>
            <a:ext cx="10972800" cy="933450"/>
          </a:xfrm>
          <a:prstGeom prst="roundRect">
            <a:avLst>
              <a:gd fmla="val 1224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1" name="Google Shape;131;p15"/>
          <p:cNvSpPr/>
          <p:nvPr/>
        </p:nvSpPr>
        <p:spPr>
          <a:xfrm>
            <a:off x="609600" y="4414837"/>
            <a:ext cx="10972800" cy="933450"/>
          </a:xfrm>
          <a:prstGeom prst="roundRect">
            <a:avLst>
              <a:gd fmla="val 1224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2" name="Google Shape;132;p15"/>
          <p:cNvSpPr txBox="1"/>
          <p:nvPr/>
        </p:nvSpPr>
        <p:spPr>
          <a:xfrm>
            <a:off x="609600" y="495300"/>
            <a:ext cx="115824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PATHWAY</a:t>
            </a:r>
            <a:endParaRPr/>
          </a:p>
        </p:txBody>
      </p:sp>
      <p:sp>
        <p:nvSpPr>
          <p:cNvPr id="133" name="Google Shape;133;p15"/>
          <p:cNvSpPr txBox="1"/>
          <p:nvPr/>
        </p:nvSpPr>
        <p:spPr>
          <a:xfrm>
            <a:off x="609600" y="752475"/>
            <a:ext cx="1158240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What We Seek to Discern Today</a:t>
            </a:r>
            <a:endParaRPr/>
          </a:p>
        </p:txBody>
      </p:sp>
      <p:sp>
        <p:nvSpPr>
          <p:cNvPr id="134" name="Google Shape;134;p15"/>
          <p:cNvSpPr txBox="1"/>
          <p:nvPr/>
        </p:nvSpPr>
        <p:spPr>
          <a:xfrm>
            <a:off x="876300" y="2466975"/>
            <a:ext cx="933450" cy="4095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400" u="none" cap="none" strike="noStrike">
                <a:solidFill>
                  <a:srgbClr val="B45309"/>
                </a:solidFill>
                <a:latin typeface="Cinzel"/>
                <a:ea typeface="Cinzel"/>
                <a:cs typeface="Cinzel"/>
                <a:sym typeface="Cinzel"/>
              </a:rPr>
              <a:t>01</a:t>
            </a:r>
            <a:endParaRPr/>
          </a:p>
        </p:txBody>
      </p:sp>
      <p:sp>
        <p:nvSpPr>
          <p:cNvPr id="135" name="Google Shape;135;p15"/>
          <p:cNvSpPr txBox="1"/>
          <p:nvPr/>
        </p:nvSpPr>
        <p:spPr>
          <a:xfrm>
            <a:off x="876300" y="3571875"/>
            <a:ext cx="933450" cy="4095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400" u="none" cap="none" strike="noStrike">
                <a:solidFill>
                  <a:srgbClr val="B45309"/>
                </a:solidFill>
                <a:latin typeface="Cinzel"/>
                <a:ea typeface="Cinzel"/>
                <a:cs typeface="Cinzel"/>
                <a:sym typeface="Cinzel"/>
              </a:rPr>
              <a:t>02</a:t>
            </a:r>
            <a:endParaRPr/>
          </a:p>
        </p:txBody>
      </p:sp>
      <p:sp>
        <p:nvSpPr>
          <p:cNvPr id="136" name="Google Shape;136;p15"/>
          <p:cNvSpPr txBox="1"/>
          <p:nvPr/>
        </p:nvSpPr>
        <p:spPr>
          <a:xfrm>
            <a:off x="876300" y="4676775"/>
            <a:ext cx="933450" cy="4095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400" u="none" cap="none" strike="noStrike">
                <a:solidFill>
                  <a:srgbClr val="B45309"/>
                </a:solidFill>
                <a:latin typeface="Cinzel"/>
                <a:ea typeface="Cinzel"/>
                <a:cs typeface="Cinzel"/>
                <a:sym typeface="Cinzel"/>
              </a:rPr>
              <a:t>03</a:t>
            </a:r>
            <a:endParaRPr/>
          </a:p>
        </p:txBody>
      </p:sp>
      <p:sp>
        <p:nvSpPr>
          <p:cNvPr id="137" name="Google Shape;137;p15"/>
          <p:cNvSpPr txBox="1"/>
          <p:nvPr/>
        </p:nvSpPr>
        <p:spPr>
          <a:xfrm>
            <a:off x="1524000" y="2414587"/>
            <a:ext cx="10668000" cy="2571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Ground in Sacred Tradition</a:t>
            </a:r>
            <a:endParaRPr/>
          </a:p>
        </p:txBody>
      </p:sp>
      <p:sp>
        <p:nvSpPr>
          <p:cNvPr id="138" name="Google Shape;138;p15"/>
          <p:cNvSpPr txBox="1"/>
          <p:nvPr/>
        </p:nvSpPr>
        <p:spPr>
          <a:xfrm>
            <a:off x="1524000" y="2709862"/>
            <a:ext cx="10668000" cy="207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Font typeface="Arial"/>
              <a:buNone/>
            </a:pPr>
            <a:r>
              <a:rPr lang="en-US" sz="1350">
                <a:solidFill>
                  <a:srgbClr val="475569"/>
                </a:solidFill>
                <a:latin typeface="Plus Jakarta Sans"/>
                <a:ea typeface="Plus Jakarta Sans"/>
                <a:cs typeface="Plus Jakarta Sans"/>
                <a:sym typeface="Plus Jakarta Sans"/>
              </a:rPr>
              <a:t>Reclaim DEI through Liberation Theology, Vatican II, and the Gospel mandate of Jesus Christ.</a:t>
            </a:r>
            <a:endParaRPr sz="1350">
              <a:solidFill>
                <a:srgbClr val="475569"/>
              </a:solidFill>
              <a:latin typeface="Plus Jakarta Sans"/>
              <a:ea typeface="Plus Jakarta Sans"/>
              <a:cs typeface="Plus Jakarta Sans"/>
              <a:sym typeface="Plus Jakarta Sans"/>
            </a:endParaRPr>
          </a:p>
        </p:txBody>
      </p:sp>
      <p:sp>
        <p:nvSpPr>
          <p:cNvPr id="139" name="Google Shape;139;p15"/>
          <p:cNvSpPr txBox="1"/>
          <p:nvPr/>
        </p:nvSpPr>
        <p:spPr>
          <a:xfrm>
            <a:off x="1524000" y="3519487"/>
            <a:ext cx="10668000" cy="2571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Read Between the Lines</a:t>
            </a:r>
            <a:endParaRPr/>
          </a:p>
        </p:txBody>
      </p:sp>
      <p:sp>
        <p:nvSpPr>
          <p:cNvPr id="140" name="Google Shape;140;p15"/>
          <p:cNvSpPr txBox="1"/>
          <p:nvPr/>
        </p:nvSpPr>
        <p:spPr>
          <a:xfrm>
            <a:off x="1524000" y="3814762"/>
            <a:ext cx="10668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350">
                <a:solidFill>
                  <a:srgbClr val="475569"/>
                </a:solidFill>
                <a:latin typeface="Plus Jakarta Sans"/>
                <a:ea typeface="Plus Jakarta Sans"/>
                <a:cs typeface="Plus Jakarta Sans"/>
                <a:sym typeface="Plus Jakarta Sans"/>
              </a:rPr>
              <a:t>Apply the Hermeneutics of Suspicion to Gospel parables and contemporary community life.</a:t>
            </a:r>
            <a:endParaRPr sz="1350">
              <a:solidFill>
                <a:srgbClr val="475569"/>
              </a:solidFill>
              <a:latin typeface="Plus Jakarta Sans"/>
              <a:ea typeface="Plus Jakarta Sans"/>
              <a:cs typeface="Plus Jakarta Sans"/>
              <a:sym typeface="Plus Jakarta Sans"/>
            </a:endParaRPr>
          </a:p>
        </p:txBody>
      </p:sp>
      <p:sp>
        <p:nvSpPr>
          <p:cNvPr id="141" name="Google Shape;141;p15"/>
          <p:cNvSpPr txBox="1"/>
          <p:nvPr/>
        </p:nvSpPr>
        <p:spPr>
          <a:xfrm>
            <a:off x="1524000" y="4624387"/>
            <a:ext cx="10668000" cy="2571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00" u="none" cap="none" strike="noStrike">
                <a:solidFill>
                  <a:srgbClr val="0F172A"/>
                </a:solidFill>
                <a:latin typeface="Cinzel"/>
                <a:ea typeface="Cinzel"/>
                <a:cs typeface="Cinzel"/>
                <a:sym typeface="Cinzel"/>
              </a:rPr>
              <a:t>Commit to Consecrated Service</a:t>
            </a:r>
            <a:endParaRPr/>
          </a:p>
        </p:txBody>
      </p:sp>
      <p:sp>
        <p:nvSpPr>
          <p:cNvPr id="142" name="Google Shape;142;p15"/>
          <p:cNvSpPr txBox="1"/>
          <p:nvPr/>
        </p:nvSpPr>
        <p:spPr>
          <a:xfrm>
            <a:off x="1524000" y="4919662"/>
            <a:ext cx="10668000" cy="2079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lang="en-US" sz="1350">
                <a:solidFill>
                  <a:srgbClr val="475569"/>
                </a:solidFill>
                <a:latin typeface="Plus Jakarta Sans"/>
                <a:ea typeface="Plus Jakarta Sans"/>
                <a:cs typeface="Plus Jakarta Sans"/>
                <a:sym typeface="Plus Jakarta Sans"/>
              </a:rPr>
              <a:t>Formulate tangible, equitable actions aligned with our Rule of Life.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146" name="Shape 146"/>
        <p:cNvGrpSpPr/>
        <p:nvPr/>
      </p:nvGrpSpPr>
      <p:grpSpPr>
        <a:xfrm>
          <a:off x="0" y="0"/>
          <a:ext cx="0" cy="0"/>
          <a:chOff x="0" y="0"/>
          <a:chExt cx="0" cy="0"/>
        </a:xfrm>
      </p:grpSpPr>
      <p:grpSp>
        <p:nvGrpSpPr>
          <p:cNvPr id="147" name="Google Shape;147;p16"/>
          <p:cNvGrpSpPr/>
          <p:nvPr/>
        </p:nvGrpSpPr>
        <p:grpSpPr>
          <a:xfrm>
            <a:off x="609600" y="2000250"/>
            <a:ext cx="3505200" cy="4381500"/>
            <a:chOff x="0" y="0"/>
            <a:chExt cx="3505200" cy="4381500"/>
          </a:xfrm>
        </p:grpSpPr>
        <p:sp>
          <p:nvSpPr>
            <p:cNvPr id="148" name="Google Shape;148;p16"/>
            <p:cNvSpPr/>
            <p:nvPr/>
          </p:nvSpPr>
          <p:spPr>
            <a:xfrm>
              <a:off x="0" y="0"/>
              <a:ext cx="3505200" cy="4381500"/>
            </a:xfrm>
            <a:prstGeom prst="roundRect">
              <a:avLst>
                <a:gd fmla="val 434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9" name="Google Shape;149;p16"/>
            <p:cNvSpPr/>
            <p:nvPr/>
          </p:nvSpPr>
          <p:spPr>
            <a:xfrm>
              <a:off x="0" y="0"/>
              <a:ext cx="3505200" cy="28500"/>
            </a:xfrm>
            <a:prstGeom prst="roundRect">
              <a:avLst>
                <a:gd fmla="val 50000" name="adj"/>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respectful black and white archival portrait of Archbishop Oscar Romero wearing clerical robes with a gentle expression" id="150" name="Google Shape;150;p16"/>
            <p:cNvPicPr preferRelativeResize="0"/>
            <p:nvPr/>
          </p:nvPicPr>
          <p:blipFill rotWithShape="1">
            <a:blip r:embed="rId3">
              <a:alphaModFix/>
            </a:blip>
            <a:srcRect b="2439" l="0" r="0" t="0"/>
            <a:stretch/>
          </p:blipFill>
          <p:spPr>
            <a:xfrm>
              <a:off x="190500" y="335850"/>
              <a:ext cx="3124200" cy="3054900"/>
            </a:xfrm>
            <a:prstGeom prst="roundRect">
              <a:avLst>
                <a:gd fmla="val 3750" name="adj"/>
              </a:avLst>
            </a:prstGeom>
            <a:noFill/>
            <a:ln>
              <a:noFill/>
            </a:ln>
          </p:spPr>
        </p:pic>
        <p:sp>
          <p:nvSpPr>
            <p:cNvPr id="151" name="Google Shape;151;p16"/>
            <p:cNvSpPr txBox="1"/>
            <p:nvPr/>
          </p:nvSpPr>
          <p:spPr>
            <a:xfrm>
              <a:off x="190500" y="3390900"/>
              <a:ext cx="3124200" cy="8001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US" sz="1300">
                  <a:solidFill>
                    <a:srgbClr val="0F172A"/>
                  </a:solidFill>
                  <a:latin typeface="Cinzel"/>
                  <a:ea typeface="Cinzel"/>
                  <a:cs typeface="Cinzel"/>
                  <a:sym typeface="Cinzel"/>
                </a:rPr>
                <a:t>ST. OSCAR ROMERO</a:t>
              </a:r>
              <a:endParaRPr b="1" sz="1300">
                <a:solidFill>
                  <a:srgbClr val="0F172A"/>
                </a:solidFill>
                <a:latin typeface="Cinzel"/>
                <a:ea typeface="Cinzel"/>
                <a:cs typeface="Cinzel"/>
                <a:sym typeface="Cinzel"/>
              </a:endParaRPr>
            </a:p>
            <a:p>
              <a:pPr indent="0" lvl="0" marL="0" rtl="0" algn="ctr">
                <a:spcBef>
                  <a:spcPts val="300"/>
                </a:spcBef>
                <a:spcAft>
                  <a:spcPts val="0"/>
                </a:spcAft>
                <a:buNone/>
              </a:pPr>
              <a:r>
                <a:rPr b="0" lang="en-US" sz="1000">
                  <a:solidFill>
                    <a:srgbClr val="B45309"/>
                  </a:solidFill>
                  <a:latin typeface="Plus Jakarta Sans SemiBold"/>
                  <a:ea typeface="Plus Jakarta Sans SemiBold"/>
                  <a:cs typeface="Plus Jakarta Sans SemiBold"/>
                  <a:sym typeface="Plus Jakarta Sans SemiBold"/>
                </a:rPr>
                <a:t>Voice of the Voiceless</a:t>
              </a:r>
              <a:endParaRPr b="0" sz="1000">
                <a:solidFill>
                  <a:srgbClr val="B45309"/>
                </a:solidFill>
                <a:latin typeface="Plus Jakarta Sans SemiBold"/>
                <a:ea typeface="Plus Jakarta Sans SemiBold"/>
                <a:cs typeface="Plus Jakarta Sans SemiBold"/>
                <a:sym typeface="Plus Jakarta Sans SemiBold"/>
              </a:endParaRPr>
            </a:p>
          </p:txBody>
        </p:sp>
      </p:grpSp>
      <p:grpSp>
        <p:nvGrpSpPr>
          <p:cNvPr id="152" name="Google Shape;152;p16"/>
          <p:cNvGrpSpPr/>
          <p:nvPr/>
        </p:nvGrpSpPr>
        <p:grpSpPr>
          <a:xfrm>
            <a:off x="4343400" y="2000250"/>
            <a:ext cx="3505200" cy="4381500"/>
            <a:chOff x="0" y="0"/>
            <a:chExt cx="3505200" cy="4381500"/>
          </a:xfrm>
        </p:grpSpPr>
        <p:sp>
          <p:nvSpPr>
            <p:cNvPr id="153" name="Google Shape;153;p16"/>
            <p:cNvSpPr/>
            <p:nvPr/>
          </p:nvSpPr>
          <p:spPr>
            <a:xfrm>
              <a:off x="0" y="0"/>
              <a:ext cx="3505200" cy="4381500"/>
            </a:xfrm>
            <a:prstGeom prst="roundRect">
              <a:avLst>
                <a:gd fmla="val 434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4" name="Google Shape;154;p16"/>
            <p:cNvSpPr/>
            <p:nvPr/>
          </p:nvSpPr>
          <p:spPr>
            <a:xfrm>
              <a:off x="0" y="0"/>
              <a:ext cx="3505200" cy="28500"/>
            </a:xfrm>
            <a:prstGeom prst="roundRect">
              <a:avLst>
                <a:gd fmla="val 50000" name="adj"/>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5" name="Google Shape;155;p16"/>
            <p:cNvSpPr txBox="1"/>
            <p:nvPr/>
          </p:nvSpPr>
          <p:spPr>
            <a:xfrm>
              <a:off x="266700" y="266700"/>
              <a:ext cx="2971800" cy="38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800">
                  <a:solidFill>
                    <a:srgbClr val="0F172A"/>
                  </a:solidFill>
                  <a:latin typeface="Cinzel"/>
                  <a:ea typeface="Cinzel"/>
                  <a:cs typeface="Cinzel"/>
                  <a:sym typeface="Cinzel"/>
                </a:rPr>
                <a:t>The Theological Shift</a:t>
              </a:r>
              <a:endParaRPr b="1" sz="1800">
                <a:solidFill>
                  <a:srgbClr val="0F172A"/>
                </a:solidFill>
                <a:latin typeface="Cinzel"/>
                <a:ea typeface="Cinzel"/>
                <a:cs typeface="Cinzel"/>
                <a:sym typeface="Cinzel"/>
              </a:endParaRPr>
            </a:p>
            <a:p>
              <a:pPr indent="0" lvl="0" marL="0" rtl="0" algn="l">
                <a:spcBef>
                  <a:spcPts val="1200"/>
                </a:spcBef>
                <a:spcAft>
                  <a:spcPts val="0"/>
                </a:spcAft>
                <a:buNone/>
              </a:pPr>
              <a:r>
                <a:rPr lang="en-US" sz="1250">
                  <a:solidFill>
                    <a:srgbClr val="475569"/>
                  </a:solidFill>
                  <a:latin typeface="Plus Jakarta Sans"/>
                  <a:ea typeface="Plus Jakarta Sans"/>
                  <a:cs typeface="Plus Jakarta Sans"/>
                  <a:sym typeface="Plus Jakarta Sans"/>
                </a:rPr>
                <a:t>Breaking centuries of preaching passive endurance; declaring that poverty and exclusion are sinful human structures, not divine will.</a:t>
              </a:r>
              <a:endParaRPr sz="1250">
                <a:solidFill>
                  <a:srgbClr val="475569"/>
                </a:solidFill>
                <a:latin typeface="Plus Jakarta Sans"/>
                <a:ea typeface="Plus Jakarta Sans"/>
                <a:cs typeface="Plus Jakarta Sans"/>
                <a:sym typeface="Plus Jakarta Sans"/>
              </a:endParaRPr>
            </a:p>
            <a:p>
              <a:pPr indent="0" lvl="0" marL="0" rtl="0" algn="l">
                <a:spcBef>
                  <a:spcPts val="1500"/>
                </a:spcBef>
                <a:spcAft>
                  <a:spcPts val="0"/>
                </a:spcAft>
                <a:buNone/>
              </a:pPr>
              <a:r>
                <a:rPr b="1" lang="en-US" sz="1250">
                  <a:solidFill>
                    <a:srgbClr val="0F172A"/>
                  </a:solidFill>
                  <a:highlight>
                    <a:srgbClr val="FDFBF7"/>
                  </a:highlight>
                  <a:latin typeface="Plus Jakarta Sans"/>
                  <a:ea typeface="Plus Jakarta Sans"/>
                  <a:cs typeface="Plus Jakarta Sans"/>
                  <a:sym typeface="Plus Jakarta Sans"/>
                </a:rPr>
                <a:t>Vow of Justice</a:t>
              </a:r>
              <a:endParaRPr b="1" sz="1250">
                <a:solidFill>
                  <a:srgbClr val="0F172A"/>
                </a:solidFill>
                <a:highlight>
                  <a:srgbClr val="FDFBF7"/>
                </a:highlight>
                <a:latin typeface="Plus Jakarta Sans"/>
                <a:ea typeface="Plus Jakarta Sans"/>
                <a:cs typeface="Plus Jakarta Sans"/>
                <a:sym typeface="Plus Jakarta Sans"/>
              </a:endParaRPr>
            </a:p>
            <a:p>
              <a:pPr indent="0" lvl="0" marL="0" rtl="0" algn="l">
                <a:spcBef>
                  <a:spcPts val="300"/>
                </a:spcBef>
                <a:spcAft>
                  <a:spcPts val="0"/>
                </a:spcAft>
                <a:buNone/>
              </a:pPr>
              <a:r>
                <a:rPr lang="en-US" sz="1250">
                  <a:solidFill>
                    <a:srgbClr val="475569"/>
                  </a:solidFill>
                  <a:highlight>
                    <a:srgbClr val="FDFBF7"/>
                  </a:highlight>
                  <a:latin typeface="Plus Jakarta Sans"/>
                  <a:ea typeface="Plus Jakarta Sans"/>
                  <a:cs typeface="Plus Jakarta Sans"/>
                  <a:sym typeface="Plus Jakarta Sans"/>
                </a:rPr>
                <a:t>Prophetic solidarity with the dispossessed.</a:t>
              </a:r>
              <a:endParaRPr sz="1250">
                <a:solidFill>
                  <a:srgbClr val="475569"/>
                </a:solidFill>
                <a:highlight>
                  <a:srgbClr val="FDFBF7"/>
                </a:highlight>
                <a:latin typeface="Plus Jakarta Sans"/>
                <a:ea typeface="Plus Jakarta Sans"/>
                <a:cs typeface="Plus Jakarta Sans"/>
                <a:sym typeface="Plus Jakarta Sans"/>
              </a:endParaRPr>
            </a:p>
            <a:p>
              <a:pPr indent="0" lvl="0" marL="0" rtl="0" algn="l">
                <a:spcBef>
                  <a:spcPts val="0"/>
                </a:spcBef>
                <a:spcAft>
                  <a:spcPts val="0"/>
                </a:spcAft>
                <a:buNone/>
              </a:pPr>
              <a:r>
                <a:t/>
              </a:r>
              <a:endParaRPr sz="1050">
                <a:solidFill>
                  <a:srgbClr val="475569"/>
                </a:solidFill>
                <a:highlight>
                  <a:srgbClr val="FDFBF7"/>
                </a:highlight>
                <a:latin typeface="Plus Jakarta Sans"/>
                <a:ea typeface="Plus Jakarta Sans"/>
                <a:cs typeface="Plus Jakarta Sans"/>
                <a:sym typeface="Plus Jakarta Sans"/>
              </a:endParaRPr>
            </a:p>
            <a:p>
              <a:pPr indent="0" lvl="0" marL="0" rtl="0" algn="l">
                <a:spcBef>
                  <a:spcPts val="0"/>
                </a:spcBef>
                <a:spcAft>
                  <a:spcPts val="0"/>
                </a:spcAft>
                <a:buNone/>
              </a:pPr>
              <a:r>
                <a:rPr b="1" i="1" lang="en-US" sz="1250">
                  <a:solidFill>
                    <a:srgbClr val="475569"/>
                  </a:solidFill>
                  <a:highlight>
                    <a:srgbClr val="FDFBF7"/>
                  </a:highlight>
                  <a:latin typeface="Plus Jakarta Sans"/>
                  <a:ea typeface="Plus Jakarta Sans"/>
                  <a:cs typeface="Plus Jakarta Sans"/>
                  <a:sym typeface="Plus Jakarta Sans"/>
                </a:rPr>
                <a:t>"</a:t>
              </a:r>
              <a:r>
                <a:rPr b="1" i="1" lang="en-US" sz="1250">
                  <a:solidFill>
                    <a:schemeClr val="dk1"/>
                  </a:solidFill>
                  <a:highlight>
                    <a:srgbClr val="FDFBF7"/>
                  </a:highlight>
                  <a:latin typeface="Plus Jakarta Sans"/>
                  <a:ea typeface="Plus Jakarta Sans"/>
                  <a:cs typeface="Plus Jakarta Sans"/>
                  <a:sym typeface="Plus Jakarta Sans"/>
                </a:rPr>
                <a:t>There comes a point where we need to stop just pulling people out of the river. We need to go upstream and find out why </a:t>
              </a:r>
              <a:r>
                <a:rPr b="1" i="1" lang="en-US" sz="1250">
                  <a:solidFill>
                    <a:schemeClr val="dk1"/>
                  </a:solidFill>
                  <a:highlight>
                    <a:srgbClr val="FDFBF7"/>
                  </a:highlight>
                  <a:latin typeface="Plus Jakarta Sans"/>
                  <a:ea typeface="Plus Jakarta Sans"/>
                  <a:cs typeface="Plus Jakarta Sans"/>
                  <a:sym typeface="Plus Jakarta Sans"/>
                </a:rPr>
                <a:t>they're</a:t>
              </a:r>
              <a:r>
                <a:rPr b="1" i="1" lang="en-US" sz="1250">
                  <a:solidFill>
                    <a:schemeClr val="dk1"/>
                  </a:solidFill>
                  <a:highlight>
                    <a:srgbClr val="FDFBF7"/>
                  </a:highlight>
                  <a:latin typeface="Plus Jakarta Sans"/>
                  <a:ea typeface="Plus Jakarta Sans"/>
                  <a:cs typeface="Plus Jakarta Sans"/>
                  <a:sym typeface="Plus Jakarta Sans"/>
                </a:rPr>
                <a:t> falling in."  </a:t>
              </a:r>
              <a:r>
                <a:rPr b="1" lang="en-US" sz="1150">
                  <a:solidFill>
                    <a:srgbClr val="B45309"/>
                  </a:solidFill>
                  <a:highlight>
                    <a:srgbClr val="FDFBF7"/>
                  </a:highlight>
                  <a:latin typeface="Plus Jakarta Sans"/>
                  <a:ea typeface="Plus Jakarta Sans"/>
                  <a:cs typeface="Plus Jakarta Sans"/>
                  <a:sym typeface="Plus Jakarta Sans"/>
                </a:rPr>
                <a:t>-Bishop Desmond Tutu</a:t>
              </a:r>
              <a:endParaRPr sz="1150">
                <a:solidFill>
                  <a:srgbClr val="475569"/>
                </a:solidFill>
                <a:highlight>
                  <a:srgbClr val="FDFBF7"/>
                </a:highlight>
                <a:latin typeface="Plus Jakarta Sans"/>
                <a:ea typeface="Plus Jakarta Sans"/>
                <a:cs typeface="Plus Jakarta Sans"/>
                <a:sym typeface="Plus Jakarta Sans"/>
              </a:endParaRPr>
            </a:p>
          </p:txBody>
        </p:sp>
      </p:grpSp>
      <p:grpSp>
        <p:nvGrpSpPr>
          <p:cNvPr id="156" name="Google Shape;156;p16"/>
          <p:cNvGrpSpPr/>
          <p:nvPr/>
        </p:nvGrpSpPr>
        <p:grpSpPr>
          <a:xfrm>
            <a:off x="8077200" y="2000250"/>
            <a:ext cx="3505200" cy="4381500"/>
            <a:chOff x="0" y="0"/>
            <a:chExt cx="3505200" cy="4381500"/>
          </a:xfrm>
        </p:grpSpPr>
        <p:sp>
          <p:nvSpPr>
            <p:cNvPr id="157" name="Google Shape;157;p16"/>
            <p:cNvSpPr/>
            <p:nvPr/>
          </p:nvSpPr>
          <p:spPr>
            <a:xfrm>
              <a:off x="0" y="0"/>
              <a:ext cx="3505200" cy="4381500"/>
            </a:xfrm>
            <a:prstGeom prst="roundRect">
              <a:avLst>
                <a:gd fmla="val 434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8" name="Google Shape;158;p16"/>
            <p:cNvSpPr/>
            <p:nvPr/>
          </p:nvSpPr>
          <p:spPr>
            <a:xfrm>
              <a:off x="0" y="0"/>
              <a:ext cx="3505200" cy="28500"/>
            </a:xfrm>
            <a:prstGeom prst="roundRect">
              <a:avLst>
                <a:gd fmla="val 50000" name="adj"/>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59" name="Google Shape;159;p16"/>
            <p:cNvSpPr txBox="1"/>
            <p:nvPr/>
          </p:nvSpPr>
          <p:spPr>
            <a:xfrm>
              <a:off x="266700" y="266700"/>
              <a:ext cx="2971800" cy="3848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800">
                  <a:solidFill>
                    <a:srgbClr val="0F172A"/>
                  </a:solidFill>
                  <a:latin typeface="Cinzel"/>
                  <a:ea typeface="Cinzel"/>
                  <a:cs typeface="Cinzel"/>
                  <a:sym typeface="Cinzel"/>
                </a:rPr>
                <a:t>Scriptural Mandate</a:t>
              </a:r>
              <a:endParaRPr b="1" sz="1800">
                <a:solidFill>
                  <a:srgbClr val="0F172A"/>
                </a:solidFill>
                <a:latin typeface="Cinzel"/>
                <a:ea typeface="Cinzel"/>
                <a:cs typeface="Cinzel"/>
                <a:sym typeface="Cinzel"/>
              </a:endParaRPr>
            </a:p>
            <a:p>
              <a:pPr indent="0" lvl="0" marL="0" rtl="0" algn="l">
                <a:spcBef>
                  <a:spcPts val="1200"/>
                </a:spcBef>
                <a:spcAft>
                  <a:spcPts val="0"/>
                </a:spcAft>
                <a:buNone/>
              </a:pPr>
              <a:r>
                <a:rPr i="1" lang="en-US" sz="1250">
                  <a:solidFill>
                    <a:srgbClr val="475569"/>
                  </a:solidFill>
                  <a:highlight>
                    <a:srgbClr val="FDFBF7"/>
                  </a:highlight>
                  <a:latin typeface="Plus Jakarta Sans"/>
                  <a:ea typeface="Plus Jakarta Sans"/>
                  <a:cs typeface="Plus Jakarta Sans"/>
                  <a:sym typeface="Plus Jakarta Sans"/>
                </a:rPr>
                <a:t>“God chose what is foolish in the world to shame the wise; God chose what is weak in the world to shame the strong.”</a:t>
              </a:r>
              <a:endParaRPr i="1" sz="1250">
                <a:solidFill>
                  <a:srgbClr val="475569"/>
                </a:solidFill>
                <a:highlight>
                  <a:srgbClr val="FDFBF7"/>
                </a:highlight>
                <a:latin typeface="Plus Jakarta Sans"/>
                <a:ea typeface="Plus Jakarta Sans"/>
                <a:cs typeface="Plus Jakarta Sans"/>
                <a:sym typeface="Plus Jakarta Sans"/>
              </a:endParaRPr>
            </a:p>
            <a:p>
              <a:pPr indent="0" lvl="0" marL="0" rtl="0" algn="l">
                <a:spcBef>
                  <a:spcPts val="450"/>
                </a:spcBef>
                <a:spcAft>
                  <a:spcPts val="0"/>
                </a:spcAft>
                <a:buNone/>
              </a:pPr>
              <a:r>
                <a:rPr b="1" lang="en-US" sz="1150">
                  <a:solidFill>
                    <a:srgbClr val="B45309"/>
                  </a:solidFill>
                  <a:highlight>
                    <a:srgbClr val="FDFBF7"/>
                  </a:highlight>
                  <a:latin typeface="Plus Jakarta Sans"/>
                  <a:ea typeface="Plus Jakarta Sans"/>
                  <a:cs typeface="Plus Jakarta Sans"/>
                  <a:sym typeface="Plus Jakarta Sans"/>
                </a:rPr>
                <a:t>— 1 Corinthians 1:27</a:t>
              </a:r>
              <a:endParaRPr b="1" sz="1150">
                <a:solidFill>
                  <a:srgbClr val="B45309"/>
                </a:solidFill>
                <a:highlight>
                  <a:srgbClr val="FDFBF7"/>
                </a:highlight>
                <a:latin typeface="Plus Jakarta Sans"/>
                <a:ea typeface="Plus Jakarta Sans"/>
                <a:cs typeface="Plus Jakarta Sans"/>
                <a:sym typeface="Plus Jakarta Sans"/>
              </a:endParaRPr>
            </a:p>
            <a:p>
              <a:pPr indent="0" lvl="0" marL="0" rtl="0" algn="l">
                <a:spcBef>
                  <a:spcPts val="1200"/>
                </a:spcBef>
                <a:spcAft>
                  <a:spcPts val="0"/>
                </a:spcAft>
                <a:buNone/>
              </a:pPr>
              <a:r>
                <a:rPr b="0" i="1" lang="en-US" sz="1250">
                  <a:solidFill>
                    <a:srgbClr val="0F172A"/>
                  </a:solidFill>
                  <a:highlight>
                    <a:srgbClr val="FDFBF7"/>
                  </a:highlight>
                  <a:latin typeface="Plus Jakarta Sans SemiBold"/>
                  <a:ea typeface="Plus Jakarta Sans SemiBold"/>
                  <a:cs typeface="Plus Jakarta Sans SemiBold"/>
                  <a:sym typeface="Plus Jakarta Sans SemiBold"/>
                </a:rPr>
                <a:t>“The Spirit of the Lord is upon me, because he has anointed me to bring good news to the poor... to proclaim liberty to captives and let the oppressed go free.”</a:t>
              </a:r>
              <a:endParaRPr b="0" i="1" sz="1250">
                <a:solidFill>
                  <a:srgbClr val="0F172A"/>
                </a:solidFill>
                <a:highlight>
                  <a:srgbClr val="FDFBF7"/>
                </a:highlight>
                <a:latin typeface="Plus Jakarta Sans SemiBold"/>
                <a:ea typeface="Plus Jakarta Sans SemiBold"/>
                <a:cs typeface="Plus Jakarta Sans SemiBold"/>
                <a:sym typeface="Plus Jakarta Sans SemiBold"/>
              </a:endParaRPr>
            </a:p>
            <a:p>
              <a:pPr indent="0" lvl="0" marL="0" rtl="0" algn="l">
                <a:spcBef>
                  <a:spcPts val="450"/>
                </a:spcBef>
                <a:spcAft>
                  <a:spcPts val="0"/>
                </a:spcAft>
                <a:buNone/>
              </a:pPr>
              <a:r>
                <a:rPr b="1" lang="en-US" sz="1150">
                  <a:solidFill>
                    <a:srgbClr val="B45309"/>
                  </a:solidFill>
                  <a:highlight>
                    <a:srgbClr val="FDFBF7"/>
                  </a:highlight>
                  <a:latin typeface="Plus Jakarta Sans"/>
                  <a:ea typeface="Plus Jakarta Sans"/>
                  <a:cs typeface="Plus Jakarta Sans"/>
                  <a:sym typeface="Plus Jakarta Sans"/>
                </a:rPr>
                <a:t>— Luke 4:18–19 (citing Isaiah 61)</a:t>
              </a:r>
              <a:endParaRPr b="1" sz="1150">
                <a:solidFill>
                  <a:srgbClr val="B45309"/>
                </a:solidFill>
                <a:highlight>
                  <a:srgbClr val="FDFBF7"/>
                </a:highlight>
                <a:latin typeface="Plus Jakarta Sans"/>
                <a:ea typeface="Plus Jakarta Sans"/>
                <a:cs typeface="Plus Jakarta Sans"/>
                <a:sym typeface="Plus Jakarta Sans"/>
              </a:endParaRPr>
            </a:p>
          </p:txBody>
        </p:sp>
      </p:grpSp>
      <p:sp>
        <p:nvSpPr>
          <p:cNvPr id="160" name="Google Shape;160;p16"/>
          <p:cNvSpPr txBox="1"/>
          <p:nvPr/>
        </p:nvSpPr>
        <p:spPr>
          <a:xfrm>
            <a:off x="609600" y="495300"/>
            <a:ext cx="11582400" cy="161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FOUNDATIONS</a:t>
            </a:r>
            <a:endParaRPr/>
          </a:p>
        </p:txBody>
      </p:sp>
      <p:sp>
        <p:nvSpPr>
          <p:cNvPr id="161" name="Google Shape;161;p16"/>
          <p:cNvSpPr txBox="1"/>
          <p:nvPr/>
        </p:nvSpPr>
        <p:spPr>
          <a:xfrm>
            <a:off x="609600" y="752475"/>
            <a:ext cx="6106200" cy="785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The Prophetic Root: Preferential Option of the Poor</a:t>
            </a:r>
            <a:endParaRPr u="sng"/>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165" name="Shape 165"/>
        <p:cNvGrpSpPr/>
        <p:nvPr/>
      </p:nvGrpSpPr>
      <p:grpSpPr>
        <a:xfrm>
          <a:off x="0" y="0"/>
          <a:ext cx="0" cy="0"/>
          <a:chOff x="0" y="0"/>
          <a:chExt cx="0" cy="0"/>
        </a:xfrm>
      </p:grpSpPr>
      <p:grpSp>
        <p:nvGrpSpPr>
          <p:cNvPr id="166" name="Google Shape;166;p17"/>
          <p:cNvGrpSpPr/>
          <p:nvPr/>
        </p:nvGrpSpPr>
        <p:grpSpPr>
          <a:xfrm>
            <a:off x="7429500" y="1409700"/>
            <a:ext cx="4152900" cy="2857500"/>
            <a:chOff x="7429500" y="1409700"/>
            <a:chExt cx="4152900" cy="2857500"/>
          </a:xfrm>
        </p:grpSpPr>
        <p:sp>
          <p:nvSpPr>
            <p:cNvPr id="167" name="Google Shape;167;p17"/>
            <p:cNvSpPr/>
            <p:nvPr/>
          </p:nvSpPr>
          <p:spPr>
            <a:xfrm>
              <a:off x="7429500" y="1409700"/>
              <a:ext cx="4152900" cy="2857500"/>
            </a:xfrm>
            <a:prstGeom prst="roundRect">
              <a:avLst>
                <a:gd fmla="val 4000" name="adj"/>
              </a:avLst>
            </a:prstGeom>
            <a:solidFill>
              <a:srgbClr val="FFFFFF"/>
            </a:solidFill>
            <a:ln cap="flat" cmpd="sng" w="28575">
              <a:solidFill>
                <a:schemeClr val="lt1"/>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A elegant minimalist line art illustration of Jesus standing and preaching from a small wooden boat on tranquil water to a gathered crowd on the shore, dark warm brown linework on a soft warm cream backdrop, serene aesthetic" id="168" name="Google Shape;168;p17"/>
            <p:cNvPicPr preferRelativeResize="0"/>
            <p:nvPr/>
          </p:nvPicPr>
          <p:blipFill rotWithShape="1">
            <a:blip r:embed="rId3">
              <a:alphaModFix/>
            </a:blip>
            <a:srcRect b="4128" l="0" r="0" t="4128"/>
            <a:stretch/>
          </p:blipFill>
          <p:spPr>
            <a:xfrm>
              <a:off x="7429500" y="1409700"/>
              <a:ext cx="4152900" cy="2857500"/>
            </a:xfrm>
            <a:prstGeom prst="roundRect">
              <a:avLst>
                <a:gd fmla="val 4000" name="adj"/>
              </a:avLst>
            </a:prstGeom>
            <a:noFill/>
            <a:ln cap="flat" cmpd="sng" w="28575">
              <a:solidFill>
                <a:schemeClr val="lt1"/>
              </a:solidFill>
              <a:prstDash val="solid"/>
              <a:round/>
              <a:headEnd len="sm" w="sm" type="none"/>
              <a:tailEnd len="sm" w="sm" type="none"/>
            </a:ln>
          </p:spPr>
        </p:pic>
      </p:grpSp>
      <p:sp>
        <p:nvSpPr>
          <p:cNvPr id="169" name="Google Shape;169;p17"/>
          <p:cNvSpPr/>
          <p:nvPr/>
        </p:nvSpPr>
        <p:spPr>
          <a:xfrm>
            <a:off x="609600" y="4572000"/>
            <a:ext cx="3505200" cy="1687800"/>
          </a:xfrm>
          <a:prstGeom prst="roundRect">
            <a:avLst>
              <a:gd fmla="val 6771"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0" name="Google Shape;170;p17"/>
          <p:cNvSpPr/>
          <p:nvPr/>
        </p:nvSpPr>
        <p:spPr>
          <a:xfrm>
            <a:off x="4343400" y="4572000"/>
            <a:ext cx="3505200" cy="1687800"/>
          </a:xfrm>
          <a:prstGeom prst="roundRect">
            <a:avLst>
              <a:gd fmla="val 6771"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1" name="Google Shape;171;p17"/>
          <p:cNvSpPr/>
          <p:nvPr/>
        </p:nvSpPr>
        <p:spPr>
          <a:xfrm>
            <a:off x="8077200" y="4572000"/>
            <a:ext cx="3505200" cy="1687800"/>
          </a:xfrm>
          <a:prstGeom prst="roundRect">
            <a:avLst>
              <a:gd fmla="val 6771"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72" name="Google Shape;172;p17"/>
          <p:cNvSpPr txBox="1"/>
          <p:nvPr/>
        </p:nvSpPr>
        <p:spPr>
          <a:xfrm>
            <a:off x="609600" y="495300"/>
            <a:ext cx="11582400" cy="161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METHOD</a:t>
            </a:r>
            <a:endParaRPr/>
          </a:p>
        </p:txBody>
      </p:sp>
      <p:sp>
        <p:nvSpPr>
          <p:cNvPr id="173" name="Google Shape;173;p17"/>
          <p:cNvSpPr txBox="1"/>
          <p:nvPr/>
        </p:nvSpPr>
        <p:spPr>
          <a:xfrm>
            <a:off x="609600" y="752475"/>
            <a:ext cx="11582400" cy="39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Reading Between the Lines With Holy Curiosity</a:t>
            </a:r>
            <a:endParaRPr/>
          </a:p>
        </p:txBody>
      </p:sp>
      <p:sp>
        <p:nvSpPr>
          <p:cNvPr id="174" name="Google Shape;174;p17"/>
          <p:cNvSpPr txBox="1"/>
          <p:nvPr/>
        </p:nvSpPr>
        <p:spPr>
          <a:xfrm>
            <a:off x="457200" y="4838700"/>
            <a:ext cx="3810000" cy="3231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1" i="0" lang="en-US" sz="2100">
                <a:solidFill>
                  <a:srgbClr val="B45309"/>
                </a:solidFill>
                <a:latin typeface="Cinzel"/>
                <a:ea typeface="Cinzel"/>
                <a:cs typeface="Cinzel"/>
                <a:sym typeface="Cinzel"/>
              </a:rPr>
              <a:t>I</a:t>
            </a:r>
            <a:endParaRPr b="1" i="0" sz="2100">
              <a:solidFill>
                <a:srgbClr val="B45309"/>
              </a:solidFill>
              <a:latin typeface="Cinzel"/>
              <a:ea typeface="Cinzel"/>
              <a:cs typeface="Cinzel"/>
              <a:sym typeface="Cinzel"/>
            </a:endParaRPr>
          </a:p>
        </p:txBody>
      </p:sp>
      <p:sp>
        <p:nvSpPr>
          <p:cNvPr id="175" name="Google Shape;175;p17"/>
          <p:cNvSpPr txBox="1"/>
          <p:nvPr/>
        </p:nvSpPr>
        <p:spPr>
          <a:xfrm>
            <a:off x="361950" y="5257800"/>
            <a:ext cx="4000500" cy="231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1" i="0" lang="en-US" sz="1500">
                <a:solidFill>
                  <a:srgbClr val="0F172A"/>
                </a:solidFill>
                <a:latin typeface="Cinzel"/>
                <a:ea typeface="Cinzel"/>
                <a:cs typeface="Cinzel"/>
                <a:sym typeface="Cinzel"/>
              </a:rPr>
              <a:t>The Unheard Voice</a:t>
            </a:r>
            <a:endParaRPr b="1" i="0" sz="1500">
              <a:solidFill>
                <a:srgbClr val="0F172A"/>
              </a:solidFill>
              <a:latin typeface="Cinzel"/>
              <a:ea typeface="Cinzel"/>
              <a:cs typeface="Cinzel"/>
              <a:sym typeface="Cinzel"/>
            </a:endParaRPr>
          </a:p>
        </p:txBody>
      </p:sp>
      <p:sp>
        <p:nvSpPr>
          <p:cNvPr id="176" name="Google Shape;176;p17"/>
          <p:cNvSpPr txBox="1"/>
          <p:nvPr/>
        </p:nvSpPr>
        <p:spPr>
          <a:xfrm>
            <a:off x="457200" y="5638800"/>
            <a:ext cx="3810000" cy="207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0" i="0" lang="en-US" sz="1350">
                <a:solidFill>
                  <a:srgbClr val="475569"/>
                </a:solidFill>
                <a:latin typeface="Plus Jakarta Sans"/>
                <a:ea typeface="Plus Jakarta Sans"/>
                <a:cs typeface="Plus Jakarta Sans"/>
                <a:sym typeface="Plus Jakarta Sans"/>
              </a:rPr>
              <a:t>Whose presence was omitted?</a:t>
            </a:r>
            <a:endParaRPr b="0" i="0" sz="1350">
              <a:solidFill>
                <a:srgbClr val="475569"/>
              </a:solidFill>
              <a:latin typeface="Plus Jakarta Sans"/>
              <a:ea typeface="Plus Jakarta Sans"/>
              <a:cs typeface="Plus Jakarta Sans"/>
              <a:sym typeface="Plus Jakarta Sans"/>
            </a:endParaRPr>
          </a:p>
        </p:txBody>
      </p:sp>
      <p:sp>
        <p:nvSpPr>
          <p:cNvPr id="177" name="Google Shape;177;p17"/>
          <p:cNvSpPr txBox="1"/>
          <p:nvPr/>
        </p:nvSpPr>
        <p:spPr>
          <a:xfrm>
            <a:off x="4191000" y="4838700"/>
            <a:ext cx="3810000" cy="3231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1" i="0" lang="en-US" sz="2100">
                <a:solidFill>
                  <a:srgbClr val="B45309"/>
                </a:solidFill>
                <a:latin typeface="Cinzel"/>
                <a:ea typeface="Cinzel"/>
                <a:cs typeface="Cinzel"/>
                <a:sym typeface="Cinzel"/>
              </a:rPr>
              <a:t>II</a:t>
            </a:r>
            <a:endParaRPr b="1" i="0" sz="2100">
              <a:solidFill>
                <a:srgbClr val="B45309"/>
              </a:solidFill>
              <a:latin typeface="Cinzel"/>
              <a:ea typeface="Cinzel"/>
              <a:cs typeface="Cinzel"/>
              <a:sym typeface="Cinzel"/>
            </a:endParaRPr>
          </a:p>
        </p:txBody>
      </p:sp>
      <p:sp>
        <p:nvSpPr>
          <p:cNvPr id="178" name="Google Shape;178;p17"/>
          <p:cNvSpPr txBox="1"/>
          <p:nvPr/>
        </p:nvSpPr>
        <p:spPr>
          <a:xfrm>
            <a:off x="4095750" y="5257800"/>
            <a:ext cx="4000500" cy="231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1" i="0" lang="en-US" sz="1500">
                <a:solidFill>
                  <a:srgbClr val="0F172A"/>
                </a:solidFill>
                <a:latin typeface="Cinzel"/>
                <a:ea typeface="Cinzel"/>
                <a:cs typeface="Cinzel"/>
                <a:sym typeface="Cinzel"/>
              </a:rPr>
              <a:t>The Hidden Margin</a:t>
            </a:r>
            <a:endParaRPr b="1" i="0" sz="1500">
              <a:solidFill>
                <a:srgbClr val="0F172A"/>
              </a:solidFill>
              <a:latin typeface="Cinzel"/>
              <a:ea typeface="Cinzel"/>
              <a:cs typeface="Cinzel"/>
              <a:sym typeface="Cinzel"/>
            </a:endParaRPr>
          </a:p>
        </p:txBody>
      </p:sp>
      <p:sp>
        <p:nvSpPr>
          <p:cNvPr id="179" name="Google Shape;179;p17"/>
          <p:cNvSpPr txBox="1"/>
          <p:nvPr/>
        </p:nvSpPr>
        <p:spPr>
          <a:xfrm>
            <a:off x="4191000" y="5638800"/>
            <a:ext cx="3810000" cy="207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0" i="0" lang="en-US" sz="1350">
                <a:solidFill>
                  <a:srgbClr val="475569"/>
                </a:solidFill>
                <a:latin typeface="Plus Jakarta Sans"/>
                <a:ea typeface="Plus Jakarta Sans"/>
                <a:cs typeface="Plus Jakarta Sans"/>
                <a:sym typeface="Plus Jakarta Sans"/>
              </a:rPr>
              <a:t>Who stood outside the gates?</a:t>
            </a:r>
            <a:endParaRPr b="0" i="0" sz="1350">
              <a:solidFill>
                <a:srgbClr val="475569"/>
              </a:solidFill>
              <a:latin typeface="Plus Jakarta Sans"/>
              <a:ea typeface="Plus Jakarta Sans"/>
              <a:cs typeface="Plus Jakarta Sans"/>
              <a:sym typeface="Plus Jakarta Sans"/>
            </a:endParaRPr>
          </a:p>
        </p:txBody>
      </p:sp>
      <p:sp>
        <p:nvSpPr>
          <p:cNvPr id="180" name="Google Shape;180;p17"/>
          <p:cNvSpPr txBox="1"/>
          <p:nvPr/>
        </p:nvSpPr>
        <p:spPr>
          <a:xfrm>
            <a:off x="7924800" y="4838700"/>
            <a:ext cx="3810000" cy="3231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1" i="0" lang="en-US" sz="2100">
                <a:solidFill>
                  <a:srgbClr val="B45309"/>
                </a:solidFill>
                <a:latin typeface="Cinzel"/>
                <a:ea typeface="Cinzel"/>
                <a:cs typeface="Cinzel"/>
                <a:sym typeface="Cinzel"/>
              </a:rPr>
              <a:t>III</a:t>
            </a:r>
            <a:endParaRPr b="1" i="0" sz="2100">
              <a:solidFill>
                <a:srgbClr val="B45309"/>
              </a:solidFill>
              <a:latin typeface="Cinzel"/>
              <a:ea typeface="Cinzel"/>
              <a:cs typeface="Cinzel"/>
              <a:sym typeface="Cinzel"/>
            </a:endParaRPr>
          </a:p>
        </p:txBody>
      </p:sp>
      <p:sp>
        <p:nvSpPr>
          <p:cNvPr id="181" name="Google Shape;181;p17"/>
          <p:cNvSpPr txBox="1"/>
          <p:nvPr/>
        </p:nvSpPr>
        <p:spPr>
          <a:xfrm>
            <a:off x="7829550" y="5257800"/>
            <a:ext cx="4000500" cy="231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1" i="0" lang="en-US" sz="1500">
                <a:solidFill>
                  <a:srgbClr val="0F172A"/>
                </a:solidFill>
                <a:latin typeface="Cinzel"/>
                <a:ea typeface="Cinzel"/>
                <a:cs typeface="Cinzel"/>
                <a:sym typeface="Cinzel"/>
              </a:rPr>
              <a:t>Unexamined Norms</a:t>
            </a:r>
            <a:endParaRPr b="1" i="0" sz="1500">
              <a:solidFill>
                <a:srgbClr val="0F172A"/>
              </a:solidFill>
              <a:latin typeface="Cinzel"/>
              <a:ea typeface="Cinzel"/>
              <a:cs typeface="Cinzel"/>
              <a:sym typeface="Cinzel"/>
            </a:endParaRPr>
          </a:p>
        </p:txBody>
      </p:sp>
      <p:sp>
        <p:nvSpPr>
          <p:cNvPr id="182" name="Google Shape;182;p17"/>
          <p:cNvSpPr txBox="1"/>
          <p:nvPr/>
        </p:nvSpPr>
        <p:spPr>
          <a:xfrm>
            <a:off x="7924800" y="5638800"/>
            <a:ext cx="3810000" cy="207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ctr">
              <a:spcBef>
                <a:spcPts val="0"/>
              </a:spcBef>
              <a:spcAft>
                <a:spcPts val="0"/>
              </a:spcAft>
              <a:buNone/>
            </a:pPr>
            <a:r>
              <a:rPr b="0" i="0" lang="en-US" sz="1350">
                <a:solidFill>
                  <a:srgbClr val="475569"/>
                </a:solidFill>
                <a:latin typeface="Plus Jakarta Sans"/>
                <a:ea typeface="Plus Jakarta Sans"/>
                <a:cs typeface="Plus Jakarta Sans"/>
                <a:sym typeface="Plus Jakarta Sans"/>
              </a:rPr>
              <a:t>What assumptions built the wall?</a:t>
            </a:r>
            <a:endParaRPr b="0" i="0" sz="1350">
              <a:solidFill>
                <a:srgbClr val="475569"/>
              </a:solidFill>
              <a:latin typeface="Plus Jakarta Sans"/>
              <a:ea typeface="Plus Jakarta Sans"/>
              <a:cs typeface="Plus Jakarta Sans"/>
              <a:sym typeface="Plus Jakarta Sans"/>
            </a:endParaRPr>
          </a:p>
        </p:txBody>
      </p:sp>
      <p:sp>
        <p:nvSpPr>
          <p:cNvPr id="183" name="Google Shape;183;p17"/>
          <p:cNvSpPr txBox="1"/>
          <p:nvPr/>
        </p:nvSpPr>
        <p:spPr>
          <a:xfrm>
            <a:off x="609600" y="1416625"/>
            <a:ext cx="6477000" cy="2809200"/>
          </a:xfrm>
          <a:prstGeom prst="rect">
            <a:avLst/>
          </a:prstGeom>
          <a:solidFill>
            <a:srgbClr val="000000">
              <a:alpha val="0"/>
            </a:srgbClr>
          </a:solidFill>
          <a:ln>
            <a:noFill/>
          </a:ln>
        </p:spPr>
        <p:txBody>
          <a:bodyPr anchorCtr="0" anchor="t" bIns="95250" lIns="0" spcFirstLastPara="1" rIns="0" wrap="square" tIns="95250">
            <a:spAutoFit/>
          </a:bodyPr>
          <a:lstStyle/>
          <a:p>
            <a:pPr indent="0" lvl="0" marL="0" rtl="0" algn="l">
              <a:spcBef>
                <a:spcPts val="0"/>
              </a:spcBef>
              <a:spcAft>
                <a:spcPts val="0"/>
              </a:spcAft>
              <a:buNone/>
            </a:pPr>
            <a:r>
              <a:rPr b="0" i="0" lang="en-US" sz="1500">
                <a:solidFill>
                  <a:srgbClr val="475569"/>
                </a:solidFill>
                <a:latin typeface="Plus Jakarta Sans"/>
                <a:ea typeface="Plus Jakarta Sans"/>
                <a:cs typeface="Plus Jakarta Sans"/>
                <a:sym typeface="Plus Jakarta Sans"/>
              </a:rPr>
              <a:t>What is it? A liberative theological tool that questions surface readings to uncover systemic realities and hidden dynamics.</a:t>
            </a:r>
            <a:endParaRPr b="0" i="0" sz="1500">
              <a:solidFill>
                <a:srgbClr val="475569"/>
              </a:solidFill>
              <a:latin typeface="Plus Jakarta Sans"/>
              <a:ea typeface="Plus Jakarta Sans"/>
              <a:cs typeface="Plus Jakarta Sans"/>
              <a:sym typeface="Plus Jakarta Sans"/>
            </a:endParaRPr>
          </a:p>
          <a:p>
            <a:pPr indent="0" lvl="0" marL="0" rtl="0" algn="l">
              <a:spcBef>
                <a:spcPts val="2400"/>
              </a:spcBef>
              <a:spcAft>
                <a:spcPts val="0"/>
              </a:spcAft>
              <a:buNone/>
            </a:pPr>
            <a:r>
              <a:t/>
            </a:r>
            <a:endParaRPr b="1" sz="2400">
              <a:solidFill>
                <a:srgbClr val="0F172A"/>
              </a:solidFill>
              <a:latin typeface="Cinzel"/>
              <a:ea typeface="Cinzel"/>
              <a:cs typeface="Cinzel"/>
              <a:sym typeface="Cinzel"/>
            </a:endParaRPr>
          </a:p>
          <a:p>
            <a:pPr indent="0" lvl="0" marL="0" rtl="0" algn="l">
              <a:spcBef>
                <a:spcPts val="0"/>
              </a:spcBef>
              <a:spcAft>
                <a:spcPts val="0"/>
              </a:spcAft>
              <a:buNone/>
            </a:pPr>
            <a:r>
              <a:t/>
            </a:r>
            <a:endParaRPr b="1" sz="2400">
              <a:solidFill>
                <a:srgbClr val="0F172A"/>
              </a:solidFill>
              <a:latin typeface="Cinzel"/>
              <a:ea typeface="Cinzel"/>
              <a:cs typeface="Cinzel"/>
              <a:sym typeface="Cinzel"/>
            </a:endParaRPr>
          </a:p>
          <a:p>
            <a:pPr indent="0" lvl="0" marL="0" rtl="0" algn="l">
              <a:spcBef>
                <a:spcPts val="0"/>
              </a:spcBef>
              <a:spcAft>
                <a:spcPts val="0"/>
              </a:spcAft>
              <a:buNone/>
            </a:pPr>
            <a:r>
              <a:t/>
            </a:r>
            <a:endParaRPr b="1" sz="2400">
              <a:solidFill>
                <a:srgbClr val="0F172A"/>
              </a:solidFill>
              <a:latin typeface="Cinzel"/>
              <a:ea typeface="Cinzel"/>
              <a:cs typeface="Cinzel"/>
              <a:sym typeface="Cinzel"/>
            </a:endParaRPr>
          </a:p>
          <a:p>
            <a:pPr indent="0" lvl="0" marL="0" rtl="0" algn="l">
              <a:spcBef>
                <a:spcPts val="0"/>
              </a:spcBef>
              <a:spcAft>
                <a:spcPts val="0"/>
              </a:spcAft>
              <a:buNone/>
            </a:pPr>
            <a:r>
              <a:t/>
            </a:r>
            <a:endParaRPr b="1" sz="2400">
              <a:solidFill>
                <a:srgbClr val="0F172A"/>
              </a:solidFill>
              <a:latin typeface="Cinzel"/>
              <a:ea typeface="Cinzel"/>
              <a:cs typeface="Cinzel"/>
              <a:sym typeface="Cinzel"/>
            </a:endParaRPr>
          </a:p>
          <a:p>
            <a:pPr indent="0" lvl="0" marL="0" rtl="0" algn="l">
              <a:spcBef>
                <a:spcPts val="0"/>
              </a:spcBef>
              <a:spcAft>
                <a:spcPts val="0"/>
              </a:spcAft>
              <a:buNone/>
            </a:pPr>
            <a:r>
              <a:rPr b="1" i="0" lang="en-US" sz="2400">
                <a:solidFill>
                  <a:srgbClr val="0F172A"/>
                </a:solidFill>
                <a:latin typeface="Cinzel"/>
                <a:ea typeface="Cinzel"/>
                <a:cs typeface="Cinzel"/>
                <a:sym typeface="Cinzel"/>
              </a:rPr>
              <a:t>Steps:</a:t>
            </a:r>
            <a:endParaRPr b="0" i="0" sz="1500">
              <a:solidFill>
                <a:srgbClr val="475569"/>
              </a:solidFill>
              <a:latin typeface="Plus Jakarta Sans"/>
              <a:ea typeface="Plus Jakarta Sans"/>
              <a:cs typeface="Plus Jakarta Sans"/>
              <a:sym typeface="Plus Jakart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187" name="Shape 187"/>
        <p:cNvGrpSpPr/>
        <p:nvPr/>
      </p:nvGrpSpPr>
      <p:grpSpPr>
        <a:xfrm>
          <a:off x="0" y="0"/>
          <a:ext cx="0" cy="0"/>
          <a:chOff x="0" y="0"/>
          <a:chExt cx="0" cy="0"/>
        </a:xfrm>
      </p:grpSpPr>
      <p:sp>
        <p:nvSpPr>
          <p:cNvPr id="188" name="Google Shape;188;p18"/>
          <p:cNvSpPr/>
          <p:nvPr/>
        </p:nvSpPr>
        <p:spPr>
          <a:xfrm>
            <a:off x="609600" y="2476500"/>
            <a:ext cx="2514600" cy="2190900"/>
          </a:xfrm>
          <a:prstGeom prst="roundRect">
            <a:avLst>
              <a:gd fmla="val 52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89" name="Google Shape;189;p18"/>
          <p:cNvSpPr/>
          <p:nvPr/>
        </p:nvSpPr>
        <p:spPr>
          <a:xfrm>
            <a:off x="3429000" y="2476500"/>
            <a:ext cx="2514600" cy="2190900"/>
          </a:xfrm>
          <a:prstGeom prst="roundRect">
            <a:avLst>
              <a:gd fmla="val 52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0" name="Google Shape;190;p18"/>
          <p:cNvSpPr/>
          <p:nvPr/>
        </p:nvSpPr>
        <p:spPr>
          <a:xfrm>
            <a:off x="9067800" y="2476500"/>
            <a:ext cx="2514600" cy="2190900"/>
          </a:xfrm>
          <a:prstGeom prst="roundRect">
            <a:avLst>
              <a:gd fmla="val 52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1" name="Google Shape;191;p18"/>
          <p:cNvSpPr/>
          <p:nvPr/>
        </p:nvSpPr>
        <p:spPr>
          <a:xfrm>
            <a:off x="6248400" y="2476500"/>
            <a:ext cx="2514600" cy="2190900"/>
          </a:xfrm>
          <a:prstGeom prst="roundRect">
            <a:avLst>
              <a:gd fmla="val 5217" name="adj"/>
            </a:avLst>
          </a:prstGeom>
          <a:solidFill>
            <a:srgbClr val="FFFFFF"/>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2" name="Google Shape;192;p18"/>
          <p:cNvSpPr/>
          <p:nvPr/>
        </p:nvSpPr>
        <p:spPr>
          <a:xfrm>
            <a:off x="609600" y="2476500"/>
            <a:ext cx="2514600" cy="28500"/>
          </a:xfrm>
          <a:prstGeom prst="rect">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3" name="Google Shape;193;p18"/>
          <p:cNvSpPr/>
          <p:nvPr/>
        </p:nvSpPr>
        <p:spPr>
          <a:xfrm>
            <a:off x="3429000" y="2476500"/>
            <a:ext cx="2514600" cy="28500"/>
          </a:xfrm>
          <a:prstGeom prst="rect">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4" name="Google Shape;194;p18"/>
          <p:cNvSpPr/>
          <p:nvPr/>
        </p:nvSpPr>
        <p:spPr>
          <a:xfrm>
            <a:off x="9067800" y="2476500"/>
            <a:ext cx="2514600" cy="28500"/>
          </a:xfrm>
          <a:prstGeom prst="rect">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5" name="Google Shape;195;p18"/>
          <p:cNvSpPr/>
          <p:nvPr/>
        </p:nvSpPr>
        <p:spPr>
          <a:xfrm>
            <a:off x="6248400" y="2476500"/>
            <a:ext cx="2514600" cy="28500"/>
          </a:xfrm>
          <a:prstGeom prst="rect">
            <a:avLst/>
          </a:prstGeom>
          <a:solidFill>
            <a:srgbClr val="B45309"/>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96" name="Google Shape;196;p18"/>
          <p:cNvSpPr txBox="1"/>
          <p:nvPr/>
        </p:nvSpPr>
        <p:spPr>
          <a:xfrm>
            <a:off x="609600" y="495300"/>
            <a:ext cx="11582400" cy="161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KINGDOM GLOSSARY</a:t>
            </a:r>
            <a:endParaRPr/>
          </a:p>
        </p:txBody>
      </p:sp>
      <p:sp>
        <p:nvSpPr>
          <p:cNvPr id="197" name="Google Shape;197;p18"/>
          <p:cNvSpPr txBox="1"/>
          <p:nvPr/>
        </p:nvSpPr>
        <p:spPr>
          <a:xfrm>
            <a:off x="609600" y="752475"/>
            <a:ext cx="11582400" cy="39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Reclaiming the Language of Belonging</a:t>
            </a:r>
            <a:endParaRPr/>
          </a:p>
        </p:txBody>
      </p:sp>
      <p:sp>
        <p:nvSpPr>
          <p:cNvPr id="198" name="Google Shape;198;p18"/>
          <p:cNvSpPr txBox="1"/>
          <p:nvPr/>
        </p:nvSpPr>
        <p:spPr>
          <a:xfrm>
            <a:off x="800100" y="2714625"/>
            <a:ext cx="2133600" cy="153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0" lang="en-US" sz="1000">
                <a:solidFill>
                  <a:srgbClr val="B45309"/>
                </a:solidFill>
                <a:latin typeface="Cinzel"/>
                <a:ea typeface="Cinzel"/>
                <a:cs typeface="Cinzel"/>
                <a:sym typeface="Cinzel"/>
              </a:rPr>
              <a:t>1 COR 12:12</a:t>
            </a:r>
            <a:endParaRPr b="0" sz="1000">
              <a:solidFill>
                <a:srgbClr val="B45309"/>
              </a:solidFill>
              <a:latin typeface="Cinzel"/>
              <a:ea typeface="Cinzel"/>
              <a:cs typeface="Cinzel"/>
              <a:sym typeface="Cinzel"/>
            </a:endParaRPr>
          </a:p>
        </p:txBody>
      </p:sp>
      <p:sp>
        <p:nvSpPr>
          <p:cNvPr id="199" name="Google Shape;199;p18"/>
          <p:cNvSpPr txBox="1"/>
          <p:nvPr/>
        </p:nvSpPr>
        <p:spPr>
          <a:xfrm>
            <a:off x="800100" y="2952750"/>
            <a:ext cx="2133600" cy="207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350">
                <a:solidFill>
                  <a:srgbClr val="0F172A"/>
                </a:solidFill>
                <a:latin typeface="Cinzel"/>
                <a:ea typeface="Cinzel"/>
                <a:cs typeface="Cinzel"/>
                <a:sym typeface="Cinzel"/>
              </a:rPr>
              <a:t>The Sacred Mosaic</a:t>
            </a:r>
            <a:endParaRPr b="1" sz="1350">
              <a:solidFill>
                <a:srgbClr val="0F172A"/>
              </a:solidFill>
              <a:latin typeface="Cinzel"/>
              <a:ea typeface="Cinzel"/>
              <a:cs typeface="Cinzel"/>
              <a:sym typeface="Cinzel"/>
            </a:endParaRPr>
          </a:p>
        </p:txBody>
      </p:sp>
      <p:sp>
        <p:nvSpPr>
          <p:cNvPr id="200" name="Google Shape;200;p18"/>
          <p:cNvSpPr txBox="1"/>
          <p:nvPr/>
        </p:nvSpPr>
        <p:spPr>
          <a:xfrm>
            <a:off x="800100" y="3409950"/>
            <a:ext cx="2133600" cy="177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0" lang="en-US" sz="1150">
                <a:solidFill>
                  <a:srgbClr val="475569"/>
                </a:solidFill>
                <a:latin typeface="Plus Jakarta Sans"/>
                <a:ea typeface="Plus Jakarta Sans"/>
                <a:cs typeface="Plus Jakarta Sans"/>
                <a:sym typeface="Plus Jakarta Sans"/>
              </a:rPr>
              <a:t>Diversity as holy gift.</a:t>
            </a:r>
            <a:endParaRPr b="0" sz="1150">
              <a:solidFill>
                <a:srgbClr val="475569"/>
              </a:solidFill>
              <a:latin typeface="Plus Jakarta Sans"/>
              <a:ea typeface="Plus Jakarta Sans"/>
              <a:cs typeface="Plus Jakarta Sans"/>
              <a:sym typeface="Plus Jakarta Sans"/>
            </a:endParaRPr>
          </a:p>
        </p:txBody>
      </p:sp>
      <p:sp>
        <p:nvSpPr>
          <p:cNvPr id="201" name="Google Shape;201;p18"/>
          <p:cNvSpPr txBox="1"/>
          <p:nvPr/>
        </p:nvSpPr>
        <p:spPr>
          <a:xfrm>
            <a:off x="800100" y="4143375"/>
            <a:ext cx="2133600" cy="1617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050">
                <a:solidFill>
                  <a:srgbClr val="B45309"/>
                </a:solidFill>
                <a:latin typeface="Plus Jakarta Sans"/>
                <a:ea typeface="Plus Jakarta Sans"/>
                <a:cs typeface="Plus Jakarta Sans"/>
                <a:sym typeface="Plus Jakarta Sans"/>
              </a:rPr>
              <a:t>Vow of Contemplation</a:t>
            </a:r>
            <a:endParaRPr b="1" sz="1050">
              <a:solidFill>
                <a:srgbClr val="B45309"/>
              </a:solidFill>
              <a:latin typeface="Plus Jakarta Sans"/>
              <a:ea typeface="Plus Jakarta Sans"/>
              <a:cs typeface="Plus Jakarta Sans"/>
              <a:sym typeface="Plus Jakarta Sans"/>
            </a:endParaRPr>
          </a:p>
        </p:txBody>
      </p:sp>
      <p:sp>
        <p:nvSpPr>
          <p:cNvPr id="202" name="Google Shape;202;p18"/>
          <p:cNvSpPr txBox="1"/>
          <p:nvPr/>
        </p:nvSpPr>
        <p:spPr>
          <a:xfrm>
            <a:off x="3619500" y="2714625"/>
            <a:ext cx="2133600" cy="153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0" lang="en-US" sz="1000">
                <a:solidFill>
                  <a:srgbClr val="B45309"/>
                </a:solidFill>
                <a:latin typeface="Cinzel"/>
                <a:ea typeface="Cinzel"/>
                <a:cs typeface="Cinzel"/>
                <a:sym typeface="Cinzel"/>
              </a:rPr>
              <a:t>ACTS 4:34</a:t>
            </a:r>
            <a:endParaRPr b="0" sz="1000">
              <a:solidFill>
                <a:srgbClr val="B45309"/>
              </a:solidFill>
              <a:latin typeface="Cinzel"/>
              <a:ea typeface="Cinzel"/>
              <a:cs typeface="Cinzel"/>
              <a:sym typeface="Cinzel"/>
            </a:endParaRPr>
          </a:p>
        </p:txBody>
      </p:sp>
      <p:sp>
        <p:nvSpPr>
          <p:cNvPr id="203" name="Google Shape;203;p18"/>
          <p:cNvSpPr txBox="1"/>
          <p:nvPr/>
        </p:nvSpPr>
        <p:spPr>
          <a:xfrm>
            <a:off x="3619500" y="2952750"/>
            <a:ext cx="2133600" cy="207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350">
                <a:solidFill>
                  <a:srgbClr val="0F172A"/>
                </a:solidFill>
                <a:latin typeface="Cinzel"/>
                <a:ea typeface="Cinzel"/>
                <a:cs typeface="Cinzel"/>
                <a:sym typeface="Cinzel"/>
              </a:rPr>
              <a:t>Needs-Based Dignity</a:t>
            </a:r>
            <a:endParaRPr b="1" sz="1350">
              <a:solidFill>
                <a:srgbClr val="0F172A"/>
              </a:solidFill>
              <a:latin typeface="Cinzel"/>
              <a:ea typeface="Cinzel"/>
              <a:cs typeface="Cinzel"/>
              <a:sym typeface="Cinzel"/>
            </a:endParaRPr>
          </a:p>
        </p:txBody>
      </p:sp>
      <p:sp>
        <p:nvSpPr>
          <p:cNvPr id="204" name="Google Shape;204;p18"/>
          <p:cNvSpPr txBox="1"/>
          <p:nvPr/>
        </p:nvSpPr>
        <p:spPr>
          <a:xfrm>
            <a:off x="3619500" y="3409950"/>
            <a:ext cx="2133600" cy="354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0" lang="en-US" sz="1150">
                <a:solidFill>
                  <a:srgbClr val="475569"/>
                </a:solidFill>
                <a:latin typeface="Plus Jakarta Sans"/>
                <a:ea typeface="Plus Jakarta Sans"/>
                <a:cs typeface="Plus Jakarta Sans"/>
                <a:sym typeface="Plus Jakarta Sans"/>
              </a:rPr>
              <a:t>Equity ensuring the full denarius.</a:t>
            </a:r>
            <a:endParaRPr b="0" sz="1150">
              <a:solidFill>
                <a:srgbClr val="475569"/>
              </a:solidFill>
              <a:latin typeface="Plus Jakarta Sans"/>
              <a:ea typeface="Plus Jakarta Sans"/>
              <a:cs typeface="Plus Jakarta Sans"/>
              <a:sym typeface="Plus Jakarta Sans"/>
            </a:endParaRPr>
          </a:p>
        </p:txBody>
      </p:sp>
      <p:sp>
        <p:nvSpPr>
          <p:cNvPr id="205" name="Google Shape;205;p18"/>
          <p:cNvSpPr txBox="1"/>
          <p:nvPr/>
        </p:nvSpPr>
        <p:spPr>
          <a:xfrm>
            <a:off x="3619500" y="4143375"/>
            <a:ext cx="2133600" cy="1617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050">
                <a:solidFill>
                  <a:srgbClr val="B45309"/>
                </a:solidFill>
                <a:latin typeface="Plus Jakarta Sans"/>
                <a:ea typeface="Plus Jakarta Sans"/>
                <a:cs typeface="Plus Jakarta Sans"/>
                <a:sym typeface="Plus Jakarta Sans"/>
              </a:rPr>
              <a:t>Vow of Justice</a:t>
            </a:r>
            <a:endParaRPr b="1" sz="1050">
              <a:solidFill>
                <a:srgbClr val="B45309"/>
              </a:solidFill>
              <a:latin typeface="Plus Jakarta Sans"/>
              <a:ea typeface="Plus Jakarta Sans"/>
              <a:cs typeface="Plus Jakarta Sans"/>
              <a:sym typeface="Plus Jakarta Sans"/>
            </a:endParaRPr>
          </a:p>
        </p:txBody>
      </p:sp>
      <p:sp>
        <p:nvSpPr>
          <p:cNvPr id="206" name="Google Shape;206;p18"/>
          <p:cNvSpPr txBox="1"/>
          <p:nvPr/>
        </p:nvSpPr>
        <p:spPr>
          <a:xfrm>
            <a:off x="6438900" y="2714625"/>
            <a:ext cx="2133600" cy="153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0" lang="en-US" sz="1000">
                <a:solidFill>
                  <a:srgbClr val="B45309"/>
                </a:solidFill>
                <a:latin typeface="Cinzel"/>
                <a:ea typeface="Cinzel"/>
                <a:cs typeface="Cinzel"/>
                <a:sym typeface="Cinzel"/>
              </a:rPr>
              <a:t>ROMANS 15:7</a:t>
            </a:r>
            <a:endParaRPr b="0" sz="1000">
              <a:solidFill>
                <a:srgbClr val="B45309"/>
              </a:solidFill>
              <a:latin typeface="Cinzel"/>
              <a:ea typeface="Cinzel"/>
              <a:cs typeface="Cinzel"/>
              <a:sym typeface="Cinzel"/>
            </a:endParaRPr>
          </a:p>
        </p:txBody>
      </p:sp>
      <p:sp>
        <p:nvSpPr>
          <p:cNvPr id="207" name="Google Shape;207;p18"/>
          <p:cNvSpPr txBox="1"/>
          <p:nvPr/>
        </p:nvSpPr>
        <p:spPr>
          <a:xfrm>
            <a:off x="6438900" y="2952750"/>
            <a:ext cx="2133600" cy="2079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350">
                <a:solidFill>
                  <a:srgbClr val="0F172A"/>
                </a:solidFill>
                <a:latin typeface="Cinzel"/>
                <a:ea typeface="Cinzel"/>
                <a:cs typeface="Cinzel"/>
                <a:sym typeface="Cinzel"/>
              </a:rPr>
              <a:t>The Radical Table</a:t>
            </a:r>
            <a:endParaRPr b="1" sz="1350">
              <a:solidFill>
                <a:srgbClr val="0F172A"/>
              </a:solidFill>
              <a:latin typeface="Cinzel"/>
              <a:ea typeface="Cinzel"/>
              <a:cs typeface="Cinzel"/>
              <a:sym typeface="Cinzel"/>
            </a:endParaRPr>
          </a:p>
        </p:txBody>
      </p:sp>
      <p:sp>
        <p:nvSpPr>
          <p:cNvPr id="208" name="Google Shape;208;p18"/>
          <p:cNvSpPr txBox="1"/>
          <p:nvPr/>
        </p:nvSpPr>
        <p:spPr>
          <a:xfrm>
            <a:off x="6438900" y="3409950"/>
            <a:ext cx="2133600" cy="1770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0" lang="en-US" sz="1150">
                <a:solidFill>
                  <a:srgbClr val="475569"/>
                </a:solidFill>
                <a:latin typeface="Plus Jakarta Sans"/>
                <a:ea typeface="Plus Jakarta Sans"/>
                <a:cs typeface="Plus Jakarta Sans"/>
                <a:sym typeface="Plus Jakarta Sans"/>
              </a:rPr>
              <a:t>Inclusion centering the margin.</a:t>
            </a:r>
            <a:endParaRPr b="0" sz="1150">
              <a:solidFill>
                <a:srgbClr val="475569"/>
              </a:solidFill>
              <a:latin typeface="Plus Jakarta Sans"/>
              <a:ea typeface="Plus Jakarta Sans"/>
              <a:cs typeface="Plus Jakarta Sans"/>
              <a:sym typeface="Plus Jakarta Sans"/>
            </a:endParaRPr>
          </a:p>
        </p:txBody>
      </p:sp>
      <p:sp>
        <p:nvSpPr>
          <p:cNvPr id="209" name="Google Shape;209;p18"/>
          <p:cNvSpPr txBox="1"/>
          <p:nvPr/>
        </p:nvSpPr>
        <p:spPr>
          <a:xfrm>
            <a:off x="6438900" y="4143375"/>
            <a:ext cx="2133600" cy="161700"/>
          </a:xfrm>
          <a:prstGeom prst="rect">
            <a:avLst/>
          </a:prstGeom>
          <a:solidFill>
            <a:srgbClr val="000000">
              <a:alpha val="0"/>
            </a:srgbClr>
          </a:solidFill>
          <a:ln>
            <a:noFill/>
          </a:ln>
        </p:spPr>
        <p:txBody>
          <a:bodyPr anchorCtr="0" anchor="t" bIns="0" lIns="0" spcFirstLastPara="1" rIns="0" wrap="square" tIns="0">
            <a:spAutoFit/>
          </a:bodyPr>
          <a:lstStyle/>
          <a:p>
            <a:pPr indent="0" lvl="0" marL="0" rtl="0" algn="l">
              <a:spcBef>
                <a:spcPts val="0"/>
              </a:spcBef>
              <a:spcAft>
                <a:spcPts val="0"/>
              </a:spcAft>
              <a:buNone/>
            </a:pPr>
            <a:r>
              <a:rPr b="1" lang="en-US" sz="1050">
                <a:solidFill>
                  <a:srgbClr val="B45309"/>
                </a:solidFill>
                <a:latin typeface="Plus Jakarta Sans"/>
                <a:ea typeface="Plus Jakarta Sans"/>
                <a:cs typeface="Plus Jakarta Sans"/>
                <a:sym typeface="Plus Jakarta Sans"/>
              </a:rPr>
              <a:t>Vow of Humility</a:t>
            </a:r>
            <a:endParaRPr b="1" sz="1050">
              <a:solidFill>
                <a:srgbClr val="B45309"/>
              </a:solidFill>
              <a:latin typeface="Plus Jakarta Sans"/>
              <a:ea typeface="Plus Jakarta Sans"/>
              <a:cs typeface="Plus Jakarta Sans"/>
              <a:sym typeface="Plus Jakarta Sans"/>
            </a:endParaRPr>
          </a:p>
        </p:txBody>
      </p:sp>
      <p:sp>
        <p:nvSpPr>
          <p:cNvPr id="210" name="Google Shape;210;p18"/>
          <p:cNvSpPr txBox="1"/>
          <p:nvPr/>
        </p:nvSpPr>
        <p:spPr>
          <a:xfrm>
            <a:off x="9258300" y="2714625"/>
            <a:ext cx="2133600" cy="1809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0" lang="en-US" sz="1000">
                <a:solidFill>
                  <a:srgbClr val="B45309"/>
                </a:solidFill>
                <a:latin typeface="Cinzel"/>
                <a:ea typeface="Cinzel"/>
                <a:cs typeface="Cinzel"/>
                <a:sym typeface="Cinzel"/>
              </a:rPr>
              <a:t>ISAIAH 58:6</a:t>
            </a:r>
            <a:endParaRPr b="0" sz="1000">
              <a:solidFill>
                <a:srgbClr val="B45309"/>
              </a:solidFill>
              <a:latin typeface="Cinzel"/>
              <a:ea typeface="Cinzel"/>
              <a:cs typeface="Cinzel"/>
              <a:sym typeface="Cinzel"/>
            </a:endParaRPr>
          </a:p>
        </p:txBody>
      </p:sp>
      <p:sp>
        <p:nvSpPr>
          <p:cNvPr id="211" name="Google Shape;211;p18"/>
          <p:cNvSpPr txBox="1"/>
          <p:nvPr/>
        </p:nvSpPr>
        <p:spPr>
          <a:xfrm>
            <a:off x="9258300" y="2952750"/>
            <a:ext cx="2133600" cy="3810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US" sz="1350">
                <a:solidFill>
                  <a:srgbClr val="0F172A"/>
                </a:solidFill>
                <a:latin typeface="Cinzel"/>
                <a:ea typeface="Cinzel"/>
                <a:cs typeface="Cinzel"/>
                <a:sym typeface="Cinzel"/>
              </a:rPr>
              <a:t>Righteousness &amp; Justice</a:t>
            </a:r>
            <a:endParaRPr b="1" sz="1350">
              <a:solidFill>
                <a:srgbClr val="0F172A"/>
              </a:solidFill>
              <a:latin typeface="Cinzel"/>
              <a:ea typeface="Cinzel"/>
              <a:cs typeface="Cinzel"/>
              <a:sym typeface="Cinzel"/>
            </a:endParaRPr>
          </a:p>
        </p:txBody>
      </p:sp>
      <p:sp>
        <p:nvSpPr>
          <p:cNvPr id="212" name="Google Shape;212;p18"/>
          <p:cNvSpPr txBox="1"/>
          <p:nvPr/>
        </p:nvSpPr>
        <p:spPr>
          <a:xfrm>
            <a:off x="9258300" y="3409950"/>
            <a:ext cx="2133600" cy="4764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lang="en-US" sz="1150">
                <a:solidFill>
                  <a:srgbClr val="475569"/>
                </a:solidFill>
                <a:latin typeface="Plus Jakarta Sans"/>
                <a:ea typeface="Plus Jakarta Sans"/>
                <a:cs typeface="Plus Jakarta Sans"/>
                <a:sym typeface="Plus Jakarta Sans"/>
              </a:rPr>
              <a:t>Making people whole so that all may become equal.</a:t>
            </a:r>
            <a:endParaRPr b="0" sz="1150">
              <a:solidFill>
                <a:srgbClr val="475569"/>
              </a:solidFill>
              <a:latin typeface="Plus Jakarta Sans"/>
              <a:ea typeface="Plus Jakarta Sans"/>
              <a:cs typeface="Plus Jakarta Sans"/>
              <a:sym typeface="Plus Jakarta Sans"/>
            </a:endParaRPr>
          </a:p>
        </p:txBody>
      </p:sp>
      <p:sp>
        <p:nvSpPr>
          <p:cNvPr id="213" name="Google Shape;213;p18"/>
          <p:cNvSpPr txBox="1"/>
          <p:nvPr/>
        </p:nvSpPr>
        <p:spPr>
          <a:xfrm>
            <a:off x="9258300" y="4143375"/>
            <a:ext cx="2133600" cy="2286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lang="en-US" sz="1050">
                <a:solidFill>
                  <a:srgbClr val="B45309"/>
                </a:solidFill>
                <a:latin typeface="Plus Jakarta Sans"/>
                <a:ea typeface="Plus Jakarta Sans"/>
                <a:cs typeface="Plus Jakarta Sans"/>
                <a:sym typeface="Plus Jakarta Sans"/>
              </a:rPr>
              <a:t>Concept </a:t>
            </a:r>
            <a:r>
              <a:rPr b="1" lang="en-US" sz="1050">
                <a:solidFill>
                  <a:srgbClr val="B45309"/>
                </a:solidFill>
                <a:latin typeface="Plus Jakarta Sans"/>
                <a:ea typeface="Plus Jakarta Sans"/>
                <a:cs typeface="Plus Jakarta Sans"/>
                <a:sym typeface="Plus Jakarta Sans"/>
              </a:rPr>
              <a:t>of Liberation</a:t>
            </a:r>
            <a:endParaRPr b="1" sz="1050">
              <a:solidFill>
                <a:srgbClr val="B45309"/>
              </a:solidFill>
              <a:latin typeface="Plus Jakarta Sans"/>
              <a:ea typeface="Plus Jakarta Sans"/>
              <a:cs typeface="Plus Jakarta Sans"/>
              <a:sym typeface="Plus Jakarta Sans"/>
            </a:endParaRPr>
          </a:p>
        </p:txBody>
      </p:sp>
      <p:pic>
        <p:nvPicPr>
          <p:cNvPr descr="Blindfolded woman holding a sword in her left hand and a scale aloft in her right." id="214" name="Google Shape;214;p18" title="Lady Justice"/>
          <p:cNvPicPr preferRelativeResize="0"/>
          <p:nvPr/>
        </p:nvPicPr>
        <p:blipFill>
          <a:blip r:embed="rId3">
            <a:alphaModFix/>
          </a:blip>
          <a:stretch>
            <a:fillRect/>
          </a:stretch>
        </p:blipFill>
        <p:spPr>
          <a:xfrm>
            <a:off x="10371200" y="0"/>
            <a:ext cx="1820801" cy="3651901"/>
          </a:xfrm>
          <a:prstGeom prst="rect">
            <a:avLst/>
          </a:prstGeom>
          <a:noFill/>
          <a:ln>
            <a:noFill/>
          </a:ln>
        </p:spPr>
      </p:pic>
      <p:pic>
        <p:nvPicPr>
          <p:cNvPr descr="Denarius coins." id="215" name="Google Shape;215;p18" title="Denarius Coins"/>
          <p:cNvPicPr preferRelativeResize="0"/>
          <p:nvPr/>
        </p:nvPicPr>
        <p:blipFill>
          <a:blip r:embed="rId4">
            <a:alphaModFix/>
          </a:blip>
          <a:stretch>
            <a:fillRect/>
          </a:stretch>
        </p:blipFill>
        <p:spPr>
          <a:xfrm>
            <a:off x="152400" y="4819800"/>
            <a:ext cx="4314663" cy="1885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219" name="Shape 219"/>
        <p:cNvGrpSpPr/>
        <p:nvPr/>
      </p:nvGrpSpPr>
      <p:grpSpPr>
        <a:xfrm>
          <a:off x="0" y="0"/>
          <a:ext cx="0" cy="0"/>
          <a:chOff x="0" y="0"/>
          <a:chExt cx="0" cy="0"/>
        </a:xfrm>
      </p:grpSpPr>
      <p:pic>
        <p:nvPicPr>
          <p:cNvPr descr="image.png" id="220" name="Google Shape;220;p19"/>
          <p:cNvPicPr preferRelativeResize="0"/>
          <p:nvPr/>
        </p:nvPicPr>
        <p:blipFill rotWithShape="1">
          <a:blip r:embed="rId3">
            <a:alphaModFix/>
          </a:blip>
          <a:srcRect b="0" l="0" r="0" t="0"/>
          <a:stretch/>
        </p:blipFill>
        <p:spPr>
          <a:xfrm>
            <a:off x="609600" y="952500"/>
            <a:ext cx="4731990" cy="4953000"/>
          </a:xfrm>
          <a:prstGeom prst="rect">
            <a:avLst/>
          </a:prstGeom>
          <a:noFill/>
          <a:ln>
            <a:noFill/>
          </a:ln>
        </p:spPr>
      </p:pic>
      <p:pic>
        <p:nvPicPr>
          <p:cNvPr descr="image.png" id="221" name="Google Shape;221;p19"/>
          <p:cNvPicPr preferRelativeResize="0"/>
          <p:nvPr/>
        </p:nvPicPr>
        <p:blipFill rotWithShape="1">
          <a:blip r:embed="rId4">
            <a:alphaModFix/>
          </a:blip>
          <a:srcRect b="0" l="0" r="0" t="0"/>
          <a:stretch/>
        </p:blipFill>
        <p:spPr>
          <a:xfrm>
            <a:off x="609600" y="952500"/>
            <a:ext cx="4731990" cy="4953000"/>
          </a:xfrm>
          <a:prstGeom prst="rect">
            <a:avLst/>
          </a:prstGeom>
          <a:noFill/>
          <a:ln>
            <a:noFill/>
          </a:ln>
        </p:spPr>
      </p:pic>
      <p:sp>
        <p:nvSpPr>
          <p:cNvPr id="222" name="Google Shape;222;p19"/>
          <p:cNvSpPr txBox="1"/>
          <p:nvPr/>
        </p:nvSpPr>
        <p:spPr>
          <a:xfrm>
            <a:off x="5798740" y="952493"/>
            <a:ext cx="6393300" cy="177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50" u="none" cap="none" strike="noStrike">
                <a:solidFill>
                  <a:srgbClr val="B45309"/>
                </a:solidFill>
                <a:latin typeface="Cinzel"/>
                <a:ea typeface="Cinzel"/>
                <a:cs typeface="Cinzel"/>
                <a:sym typeface="Cinzel"/>
              </a:rPr>
              <a:t>SCRIPTURE PROCLAMATION • LUKE 15:</a:t>
            </a:r>
            <a:r>
              <a:rPr b="1" lang="en-US" sz="1150">
                <a:solidFill>
                  <a:srgbClr val="B45309"/>
                </a:solidFill>
                <a:latin typeface="Cinzel"/>
                <a:ea typeface="Cinzel"/>
                <a:cs typeface="Cinzel"/>
                <a:sym typeface="Cinzel"/>
              </a:rPr>
              <a:t>3-7</a:t>
            </a:r>
            <a:endParaRPr b="1" sz="1500"/>
          </a:p>
        </p:txBody>
      </p:sp>
      <p:sp>
        <p:nvSpPr>
          <p:cNvPr id="223" name="Google Shape;223;p19"/>
          <p:cNvSpPr txBox="1"/>
          <p:nvPr/>
        </p:nvSpPr>
        <p:spPr>
          <a:xfrm>
            <a:off x="5798740" y="1267293"/>
            <a:ext cx="6393300" cy="36930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i="0" lang="en-US" sz="2400" u="none" cap="none" strike="noStrike">
                <a:solidFill>
                  <a:srgbClr val="0F172A"/>
                </a:solidFill>
                <a:latin typeface="Cinzel"/>
                <a:ea typeface="Cinzel"/>
                <a:cs typeface="Cinzel"/>
                <a:sym typeface="Cinzel"/>
              </a:rPr>
              <a:t>The Parable of the Lost Sheep</a:t>
            </a:r>
            <a:endParaRPr/>
          </a:p>
        </p:txBody>
      </p:sp>
      <p:sp>
        <p:nvSpPr>
          <p:cNvPr id="224" name="Google Shape;224;p19"/>
          <p:cNvSpPr txBox="1"/>
          <p:nvPr/>
        </p:nvSpPr>
        <p:spPr>
          <a:xfrm>
            <a:off x="5798740" y="4793706"/>
            <a:ext cx="6393300" cy="196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0F172A"/>
                </a:solidFill>
                <a:latin typeface="Plus Jakarta Sans"/>
                <a:ea typeface="Plus Jakarta Sans"/>
                <a:cs typeface="Plus Jakarta Sans"/>
                <a:sym typeface="Plus Jakarta Sans"/>
              </a:rPr>
              <a:t>Listen with the ear of the heart.</a:t>
            </a:r>
            <a:endParaRPr/>
          </a:p>
        </p:txBody>
      </p:sp>
      <p:sp>
        <p:nvSpPr>
          <p:cNvPr id="225" name="Google Shape;225;p19"/>
          <p:cNvSpPr txBox="1"/>
          <p:nvPr/>
        </p:nvSpPr>
        <p:spPr>
          <a:xfrm>
            <a:off x="5798751" y="1789700"/>
            <a:ext cx="6007200" cy="2850900"/>
          </a:xfrm>
          <a:prstGeom prst="rect">
            <a:avLst/>
          </a:prstGeom>
          <a:noFill/>
          <a:ln>
            <a:noFill/>
          </a:ln>
        </p:spPr>
        <p:txBody>
          <a:bodyPr anchorCtr="0" anchor="t" bIns="0" lIns="0" spcFirstLastPara="1" rIns="0" wrap="square" tIns="0">
            <a:spAutoFit/>
          </a:bodyPr>
          <a:lstStyle/>
          <a:p>
            <a:pPr indent="0" lvl="0" marL="0" marR="0" rtl="0" algn="l">
              <a:lnSpc>
                <a:spcPct val="149964"/>
              </a:lnSpc>
              <a:spcBef>
                <a:spcPts val="0"/>
              </a:spcBef>
              <a:spcAft>
                <a:spcPts val="0"/>
              </a:spcAft>
              <a:buNone/>
            </a:pPr>
            <a:r>
              <a:rPr i="1" lang="en-US" sz="1425">
                <a:solidFill>
                  <a:srgbClr val="334155"/>
                </a:solidFill>
                <a:latin typeface="Plus Jakarta Sans"/>
                <a:ea typeface="Plus Jakarta Sans"/>
                <a:cs typeface="Plus Jakarta Sans"/>
                <a:sym typeface="Plus Jakarta Sans"/>
              </a:rPr>
              <a:t>“So he told them this parable: ‘Which one of you, having a hundred sheep and losing one of them, does not leave the ninety-nine in the wilderness and go after the one that is lost until he finds it?</a:t>
            </a:r>
            <a:endParaRPr i="1" sz="1425">
              <a:solidFill>
                <a:srgbClr val="334155"/>
              </a:solidFill>
              <a:latin typeface="Plus Jakarta Sans"/>
              <a:ea typeface="Plus Jakarta Sans"/>
              <a:cs typeface="Plus Jakarta Sans"/>
              <a:sym typeface="Plus Jakarta Sans"/>
            </a:endParaRPr>
          </a:p>
          <a:p>
            <a:pPr indent="0" lvl="0" marL="0" marR="0" rtl="0" algn="l">
              <a:lnSpc>
                <a:spcPct val="149964"/>
              </a:lnSpc>
              <a:spcBef>
                <a:spcPts val="0"/>
              </a:spcBef>
              <a:spcAft>
                <a:spcPts val="0"/>
              </a:spcAft>
              <a:buNone/>
            </a:pPr>
            <a:r>
              <a:rPr i="1" lang="en-US" sz="1425">
                <a:solidFill>
                  <a:srgbClr val="334155"/>
                </a:solidFill>
                <a:latin typeface="Plus Jakarta Sans"/>
                <a:ea typeface="Plus Jakarta Sans"/>
                <a:cs typeface="Plus Jakarta Sans"/>
                <a:sym typeface="Plus Jakarta Sans"/>
              </a:rPr>
              <a:t>When he has found it, he lays it on his shoulders and rejoices. And when he comes home, he calls together his friends and neighbors, saying to them, “Rejoice with me, for I have found my sheep that was lost.”</a:t>
            </a:r>
            <a:endParaRPr i="1" sz="1425">
              <a:solidFill>
                <a:srgbClr val="334155"/>
              </a:solidFill>
              <a:latin typeface="Plus Jakarta Sans"/>
              <a:ea typeface="Plus Jakarta Sans"/>
              <a:cs typeface="Plus Jakarta Sans"/>
              <a:sym typeface="Plus Jakarta Sans"/>
            </a:endParaRPr>
          </a:p>
          <a:p>
            <a:pPr indent="0" lvl="0" marL="0" marR="0" rtl="0" algn="l">
              <a:lnSpc>
                <a:spcPct val="149964"/>
              </a:lnSpc>
              <a:spcBef>
                <a:spcPts val="0"/>
              </a:spcBef>
              <a:spcAft>
                <a:spcPts val="0"/>
              </a:spcAft>
              <a:buNone/>
            </a:pPr>
            <a:r>
              <a:rPr i="1" lang="en-US" sz="1425">
                <a:solidFill>
                  <a:srgbClr val="334155"/>
                </a:solidFill>
                <a:latin typeface="Plus Jakarta Sans"/>
                <a:ea typeface="Plus Jakarta Sans"/>
                <a:cs typeface="Plus Jakarta Sans"/>
                <a:sym typeface="Plus Jakarta Sans"/>
              </a:rPr>
              <a:t>Just so, I tell you, there will be more joy in heaven over one sinner who repents than over ninety-nine righteous persons who need no repentance.’”</a:t>
            </a:r>
            <a:endParaRPr i="1" sz="1425">
              <a:solidFill>
                <a:srgbClr val="334155"/>
              </a:solidFill>
              <a:latin typeface="Plus Jakarta Sans"/>
              <a:ea typeface="Plus Jakarta Sans"/>
              <a:cs typeface="Plus Jakarta Sans"/>
              <a:sym typeface="Plus Jakart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229" name="Shape 229"/>
        <p:cNvGrpSpPr/>
        <p:nvPr/>
      </p:nvGrpSpPr>
      <p:grpSpPr>
        <a:xfrm>
          <a:off x="0" y="0"/>
          <a:ext cx="0" cy="0"/>
          <a:chOff x="0" y="0"/>
          <a:chExt cx="0" cy="0"/>
        </a:xfrm>
      </p:grpSpPr>
      <p:sp>
        <p:nvSpPr>
          <p:cNvPr id="230" name="Google Shape;230;p20"/>
          <p:cNvSpPr/>
          <p:nvPr/>
        </p:nvSpPr>
        <p:spPr>
          <a:xfrm>
            <a:off x="609600" y="2212776"/>
            <a:ext cx="5952678" cy="1573410"/>
          </a:xfrm>
          <a:prstGeom prst="roundRect">
            <a:avLst>
              <a:gd fmla="val 726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1" name="Google Shape;231;p20"/>
          <p:cNvSpPr/>
          <p:nvPr/>
        </p:nvSpPr>
        <p:spPr>
          <a:xfrm>
            <a:off x="609600" y="3957637"/>
            <a:ext cx="5952678" cy="1573410"/>
          </a:xfrm>
          <a:prstGeom prst="roundRect">
            <a:avLst>
              <a:gd fmla="val 7264"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32" name="Google Shape;232;p20"/>
          <p:cNvSpPr/>
          <p:nvPr/>
        </p:nvSpPr>
        <p:spPr>
          <a:xfrm>
            <a:off x="609600" y="3957637"/>
            <a:ext cx="38100" cy="1573410"/>
          </a:xfrm>
          <a:prstGeom prst="rect">
            <a:avLst/>
          </a:prstGeom>
          <a:solidFill>
            <a:srgbClr val="B453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33" name="Google Shape;233;p20"/>
          <p:cNvPicPr preferRelativeResize="0"/>
          <p:nvPr/>
        </p:nvPicPr>
        <p:blipFill rotWithShape="1">
          <a:blip r:embed="rId3">
            <a:alphaModFix/>
          </a:blip>
          <a:srcRect b="0" l="0" r="0" t="0"/>
          <a:stretch/>
        </p:blipFill>
        <p:spPr>
          <a:xfrm>
            <a:off x="6905178" y="1633537"/>
            <a:ext cx="4677221" cy="4476750"/>
          </a:xfrm>
          <a:prstGeom prst="rect">
            <a:avLst/>
          </a:prstGeom>
          <a:noFill/>
          <a:ln>
            <a:noFill/>
          </a:ln>
        </p:spPr>
      </p:pic>
      <p:pic>
        <p:nvPicPr>
          <p:cNvPr descr="image.png" id="234" name="Google Shape;234;p20"/>
          <p:cNvPicPr preferRelativeResize="0"/>
          <p:nvPr/>
        </p:nvPicPr>
        <p:blipFill rotWithShape="1">
          <a:blip r:embed="rId4">
            <a:alphaModFix/>
          </a:blip>
          <a:srcRect b="2144" l="0" r="0" t="2144"/>
          <a:stretch/>
        </p:blipFill>
        <p:spPr>
          <a:xfrm>
            <a:off x="6905178" y="1633537"/>
            <a:ext cx="4677220" cy="4476749"/>
          </a:xfrm>
          <a:prstGeom prst="rect">
            <a:avLst/>
          </a:prstGeom>
          <a:noFill/>
          <a:ln>
            <a:noFill/>
          </a:ln>
        </p:spPr>
      </p:pic>
      <p:sp>
        <p:nvSpPr>
          <p:cNvPr id="235" name="Google Shape;235;p20"/>
          <p:cNvSpPr txBox="1"/>
          <p:nvPr/>
        </p:nvSpPr>
        <p:spPr>
          <a:xfrm>
            <a:off x="609600" y="495300"/>
            <a:ext cx="115824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THEOLOGICAL DECONSTRUCTION</a:t>
            </a:r>
            <a:endParaRPr/>
          </a:p>
        </p:txBody>
      </p:sp>
      <p:sp>
        <p:nvSpPr>
          <p:cNvPr id="236" name="Google Shape;236;p20"/>
          <p:cNvSpPr txBox="1"/>
          <p:nvPr/>
        </p:nvSpPr>
        <p:spPr>
          <a:xfrm>
            <a:off x="609600" y="752475"/>
            <a:ext cx="1158240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The Shepherd’s Bias: Deconstructing Luke 15</a:t>
            </a:r>
            <a:endParaRPr/>
          </a:p>
        </p:txBody>
      </p:sp>
      <p:sp>
        <p:nvSpPr>
          <p:cNvPr id="237" name="Google Shape;237;p20"/>
          <p:cNvSpPr txBox="1"/>
          <p:nvPr/>
        </p:nvSpPr>
        <p:spPr>
          <a:xfrm>
            <a:off x="876300" y="2441376"/>
            <a:ext cx="6774098"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64748B"/>
                </a:solidFill>
                <a:latin typeface="Cinzel"/>
                <a:ea typeface="Cinzel"/>
                <a:cs typeface="Cinzel"/>
                <a:sym typeface="Cinzel"/>
              </a:rPr>
              <a:t>THE GRAZING 99</a:t>
            </a:r>
            <a:endParaRPr/>
          </a:p>
        </p:txBody>
      </p:sp>
      <p:sp>
        <p:nvSpPr>
          <p:cNvPr id="238" name="Google Shape;238;p20"/>
          <p:cNvSpPr txBox="1"/>
          <p:nvPr/>
        </p:nvSpPr>
        <p:spPr>
          <a:xfrm>
            <a:off x="876300" y="2679501"/>
            <a:ext cx="7112803"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75" u="none" cap="none" strike="noStrike">
                <a:solidFill>
                  <a:srgbClr val="0F172A"/>
                </a:solidFill>
                <a:latin typeface="Cinzel"/>
                <a:ea typeface="Cinzel"/>
                <a:cs typeface="Cinzel"/>
                <a:sym typeface="Cinzel"/>
              </a:rPr>
              <a:t>The Designed System</a:t>
            </a:r>
            <a:endParaRPr/>
          </a:p>
        </p:txBody>
      </p:sp>
      <p:sp>
        <p:nvSpPr>
          <p:cNvPr id="239" name="Google Shape;239;p20"/>
          <p:cNvSpPr txBox="1"/>
          <p:nvPr/>
        </p:nvSpPr>
        <p:spPr>
          <a:xfrm>
            <a:off x="876300" y="3022401"/>
            <a:ext cx="6774098" cy="23991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Comfort inside dominant structures.</a:t>
            </a:r>
            <a:endParaRPr/>
          </a:p>
        </p:txBody>
      </p:sp>
      <p:sp>
        <p:nvSpPr>
          <p:cNvPr id="240" name="Google Shape;240;p20"/>
          <p:cNvSpPr txBox="1"/>
          <p:nvPr/>
        </p:nvSpPr>
        <p:spPr>
          <a:xfrm>
            <a:off x="876300" y="3338512"/>
            <a:ext cx="6774098"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Pace accommodated the privileged.</a:t>
            </a:r>
            <a:endParaRPr/>
          </a:p>
        </p:txBody>
      </p:sp>
      <p:sp>
        <p:nvSpPr>
          <p:cNvPr id="241" name="Google Shape;241;p20"/>
          <p:cNvSpPr txBox="1"/>
          <p:nvPr/>
        </p:nvSpPr>
        <p:spPr>
          <a:xfrm>
            <a:off x="914400" y="4186237"/>
            <a:ext cx="6726473"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THE STRANDED ONE</a:t>
            </a:r>
            <a:endParaRPr/>
          </a:p>
        </p:txBody>
      </p:sp>
      <p:sp>
        <p:nvSpPr>
          <p:cNvPr id="242" name="Google Shape;242;p20"/>
          <p:cNvSpPr txBox="1"/>
          <p:nvPr/>
        </p:nvSpPr>
        <p:spPr>
          <a:xfrm>
            <a:off x="914400" y="4424362"/>
            <a:ext cx="7062796" cy="266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575" u="none" cap="none" strike="noStrike">
                <a:solidFill>
                  <a:srgbClr val="0F172A"/>
                </a:solidFill>
                <a:latin typeface="Cinzel"/>
                <a:ea typeface="Cinzel"/>
                <a:cs typeface="Cinzel"/>
                <a:sym typeface="Cinzel"/>
              </a:rPr>
              <a:t>Structural Barrier</a:t>
            </a:r>
            <a:endParaRPr/>
          </a:p>
        </p:txBody>
      </p:sp>
      <p:sp>
        <p:nvSpPr>
          <p:cNvPr id="243" name="Google Shape;243;p20"/>
          <p:cNvSpPr txBox="1"/>
          <p:nvPr/>
        </p:nvSpPr>
        <p:spPr>
          <a:xfrm>
            <a:off x="914400" y="4767262"/>
            <a:ext cx="6726473" cy="23991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Steep terrain created isolation.</a:t>
            </a:r>
            <a:endParaRPr/>
          </a:p>
        </p:txBody>
      </p:sp>
      <p:sp>
        <p:nvSpPr>
          <p:cNvPr id="244" name="Google Shape;244;p20"/>
          <p:cNvSpPr txBox="1"/>
          <p:nvPr/>
        </p:nvSpPr>
        <p:spPr>
          <a:xfrm>
            <a:off x="914400" y="5083373"/>
            <a:ext cx="6726473"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B45309"/>
                </a:solidFill>
                <a:latin typeface="Plus Jakarta Sans"/>
                <a:ea typeface="Plus Jakarta Sans"/>
                <a:cs typeface="Plus Jakarta Sans"/>
                <a:sym typeface="Plus Jakarta Sans"/>
              </a:rPr>
              <a:t>Vow of Tenderness: leaving comfort to carry.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248" name="Shape 248"/>
        <p:cNvGrpSpPr/>
        <p:nvPr/>
      </p:nvGrpSpPr>
      <p:grpSpPr>
        <a:xfrm>
          <a:off x="0" y="0"/>
          <a:ext cx="0" cy="0"/>
          <a:chOff x="0" y="0"/>
          <a:chExt cx="0" cy="0"/>
        </a:xfrm>
      </p:grpSpPr>
      <p:pic>
        <p:nvPicPr>
          <p:cNvPr descr="image.png" id="249" name="Google Shape;249;p21"/>
          <p:cNvPicPr preferRelativeResize="0"/>
          <p:nvPr/>
        </p:nvPicPr>
        <p:blipFill rotWithShape="1">
          <a:blip r:embed="rId3">
            <a:alphaModFix/>
          </a:blip>
          <a:srcRect b="0" l="0" r="0" t="0"/>
          <a:stretch/>
        </p:blipFill>
        <p:spPr>
          <a:xfrm>
            <a:off x="6850409" y="952500"/>
            <a:ext cx="4731990" cy="4953000"/>
          </a:xfrm>
          <a:prstGeom prst="rect">
            <a:avLst/>
          </a:prstGeom>
          <a:noFill/>
          <a:ln>
            <a:noFill/>
          </a:ln>
        </p:spPr>
      </p:pic>
      <p:pic>
        <p:nvPicPr>
          <p:cNvPr descr="Medieval painting of the workers in the vineyard parable." id="250" name="Google Shape;250;p21" title="Workers in the Vineyard Image"/>
          <p:cNvPicPr preferRelativeResize="0"/>
          <p:nvPr/>
        </p:nvPicPr>
        <p:blipFill rotWithShape="1">
          <a:blip r:embed="rId4">
            <a:alphaModFix/>
          </a:blip>
          <a:srcRect b="0" l="0" r="0" t="0"/>
          <a:stretch/>
        </p:blipFill>
        <p:spPr>
          <a:xfrm>
            <a:off x="6850409" y="952500"/>
            <a:ext cx="4731990" cy="4953000"/>
          </a:xfrm>
          <a:prstGeom prst="rect">
            <a:avLst/>
          </a:prstGeom>
          <a:noFill/>
          <a:ln cap="flat" cmpd="sng" w="28575">
            <a:solidFill>
              <a:schemeClr val="lt1"/>
            </a:solidFill>
            <a:prstDash val="solid"/>
            <a:round/>
            <a:headEnd len="sm" w="sm" type="none"/>
            <a:tailEnd len="sm" w="sm" type="none"/>
          </a:ln>
        </p:spPr>
      </p:pic>
      <p:sp>
        <p:nvSpPr>
          <p:cNvPr id="251" name="Google Shape;251;p21"/>
          <p:cNvSpPr txBox="1"/>
          <p:nvPr/>
        </p:nvSpPr>
        <p:spPr>
          <a:xfrm>
            <a:off x="609600" y="775493"/>
            <a:ext cx="7229400" cy="1770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150" u="none" cap="none" strike="noStrike">
                <a:solidFill>
                  <a:srgbClr val="B45309"/>
                </a:solidFill>
                <a:latin typeface="Cinzel"/>
                <a:ea typeface="Cinzel"/>
                <a:cs typeface="Cinzel"/>
                <a:sym typeface="Cinzel"/>
              </a:rPr>
              <a:t>SCRIPTURE PROCLAMATION • MATTHEW 20:</a:t>
            </a:r>
            <a:r>
              <a:rPr b="1" lang="en-US" sz="1150">
                <a:solidFill>
                  <a:srgbClr val="B45309"/>
                </a:solidFill>
                <a:latin typeface="Cinzel"/>
                <a:ea typeface="Cinzel"/>
                <a:cs typeface="Cinzel"/>
                <a:sym typeface="Cinzel"/>
              </a:rPr>
              <a:t>1-16</a:t>
            </a:r>
            <a:endParaRPr b="1" sz="1250"/>
          </a:p>
        </p:txBody>
      </p:sp>
      <p:sp>
        <p:nvSpPr>
          <p:cNvPr id="252" name="Google Shape;252;p21"/>
          <p:cNvSpPr txBox="1"/>
          <p:nvPr/>
        </p:nvSpPr>
        <p:spPr>
          <a:xfrm>
            <a:off x="609600" y="1049568"/>
            <a:ext cx="7590900" cy="36930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i="0" lang="en-US" sz="2400" u="none" cap="none" strike="noStrike">
                <a:solidFill>
                  <a:srgbClr val="0F172A"/>
                </a:solidFill>
                <a:latin typeface="Cinzel"/>
                <a:ea typeface="Cinzel"/>
                <a:cs typeface="Cinzel"/>
                <a:sym typeface="Cinzel"/>
              </a:rPr>
              <a:t>The Workers in the Vineyard</a:t>
            </a:r>
            <a:endParaRPr/>
          </a:p>
        </p:txBody>
      </p:sp>
      <p:sp>
        <p:nvSpPr>
          <p:cNvPr id="253" name="Google Shape;253;p21"/>
          <p:cNvSpPr txBox="1"/>
          <p:nvPr/>
        </p:nvSpPr>
        <p:spPr>
          <a:xfrm>
            <a:off x="609600" y="6120781"/>
            <a:ext cx="7229400" cy="196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275" u="none" cap="none" strike="noStrike">
                <a:solidFill>
                  <a:srgbClr val="0F172A"/>
                </a:solidFill>
                <a:latin typeface="Plus Jakarta Sans"/>
                <a:ea typeface="Plus Jakarta Sans"/>
                <a:cs typeface="Plus Jakarta Sans"/>
                <a:sym typeface="Plus Jakarta Sans"/>
              </a:rPr>
              <a:t>Needs-based justice over market merit.</a:t>
            </a:r>
            <a:endParaRPr/>
          </a:p>
        </p:txBody>
      </p:sp>
      <p:sp>
        <p:nvSpPr>
          <p:cNvPr id="254" name="Google Shape;254;p21"/>
          <p:cNvSpPr txBox="1"/>
          <p:nvPr/>
        </p:nvSpPr>
        <p:spPr>
          <a:xfrm>
            <a:off x="609600" y="1589275"/>
            <a:ext cx="5905800" cy="4166700"/>
          </a:xfrm>
          <a:prstGeom prst="rect">
            <a:avLst/>
          </a:prstGeom>
          <a:noFill/>
          <a:ln>
            <a:noFill/>
          </a:ln>
        </p:spPr>
        <p:txBody>
          <a:bodyPr anchorCtr="0" anchor="t" bIns="0" lIns="0" spcFirstLastPara="1" rIns="0" wrap="square" tIns="0">
            <a:spAutoFit/>
          </a:bodyPr>
          <a:lstStyle/>
          <a:p>
            <a:pPr indent="0" lvl="0" marL="0" marR="0" rtl="0" algn="l">
              <a:lnSpc>
                <a:spcPct val="149964"/>
              </a:lnSpc>
              <a:spcBef>
                <a:spcPts val="0"/>
              </a:spcBef>
              <a:spcAft>
                <a:spcPts val="0"/>
              </a:spcAft>
              <a:buNone/>
            </a:pPr>
            <a:r>
              <a:rPr i="1" lang="en-US" sz="1425">
                <a:solidFill>
                  <a:srgbClr val="334155"/>
                </a:solidFill>
                <a:latin typeface="Plus Jakarta Sans"/>
                <a:ea typeface="Plus Jakarta Sans"/>
                <a:cs typeface="Plus Jakarta Sans"/>
                <a:sym typeface="Plus Jakarta Sans"/>
              </a:rPr>
              <a:t>“‘For the kingdom of heaven is like a landowner who went out early in the morning to hire laborers for his vineyard... When he went out about nine o’clock, he saw others standing idle in the marketplace; and he said to them, “You also go into the vineyard.”’</a:t>
            </a:r>
            <a:endParaRPr i="1" sz="1425">
              <a:solidFill>
                <a:srgbClr val="334155"/>
              </a:solidFill>
              <a:latin typeface="Plus Jakarta Sans"/>
              <a:ea typeface="Plus Jakarta Sans"/>
              <a:cs typeface="Plus Jakarta Sans"/>
              <a:sym typeface="Plus Jakarta Sans"/>
            </a:endParaRPr>
          </a:p>
          <a:p>
            <a:pPr indent="0" lvl="0" marL="0" marR="0" rtl="0" algn="l">
              <a:lnSpc>
                <a:spcPct val="149964"/>
              </a:lnSpc>
              <a:spcBef>
                <a:spcPts val="0"/>
              </a:spcBef>
              <a:spcAft>
                <a:spcPts val="0"/>
              </a:spcAft>
              <a:buNone/>
            </a:pPr>
            <a:r>
              <a:rPr i="1" lang="en-US" sz="1425">
                <a:solidFill>
                  <a:srgbClr val="334155"/>
                </a:solidFill>
                <a:latin typeface="Plus Jakarta Sans"/>
                <a:ea typeface="Plus Jakarta Sans"/>
                <a:cs typeface="Plus Jakarta Sans"/>
                <a:sym typeface="Plus Jakarta Sans"/>
              </a:rPr>
              <a:t>‘...And about five o’clock he went out and found others standing around; and he said to them, “Why are you standing here idle all day?” They said to him, “Because no one has hired us.” He said to them, “You also go into the vineyard.”’</a:t>
            </a:r>
            <a:endParaRPr i="1" sz="1425">
              <a:solidFill>
                <a:srgbClr val="334155"/>
              </a:solidFill>
              <a:latin typeface="Plus Jakarta Sans"/>
              <a:ea typeface="Plus Jakarta Sans"/>
              <a:cs typeface="Plus Jakarta Sans"/>
              <a:sym typeface="Plus Jakarta Sans"/>
            </a:endParaRPr>
          </a:p>
          <a:p>
            <a:pPr indent="0" lvl="0" marL="0" marR="0" rtl="0" algn="l">
              <a:lnSpc>
                <a:spcPct val="149964"/>
              </a:lnSpc>
              <a:spcBef>
                <a:spcPts val="0"/>
              </a:spcBef>
              <a:spcAft>
                <a:spcPts val="0"/>
              </a:spcAft>
              <a:buNone/>
            </a:pPr>
            <a:r>
              <a:rPr i="1" lang="en-US" sz="1425">
                <a:solidFill>
                  <a:srgbClr val="334155"/>
                </a:solidFill>
                <a:latin typeface="Plus Jakarta Sans"/>
                <a:ea typeface="Plus Jakarta Sans"/>
                <a:cs typeface="Plus Jakarta Sans"/>
                <a:sym typeface="Plus Jakarta Sans"/>
              </a:rPr>
              <a:t>‘When evening came... those hired about five o’clock came, and each received the full day’s wage [a denarius]... The landowner answered: “Friend, I am doing you no wrong... Am I not allowed to do what I choose with what belongs to me? Or are you envious because I am generous?” So the last will be first, and the first will be last.’”</a:t>
            </a:r>
            <a:endParaRPr i="1" sz="1425">
              <a:solidFill>
                <a:srgbClr val="334155"/>
              </a:solidFill>
              <a:latin typeface="Plus Jakarta Sans"/>
              <a:ea typeface="Plus Jakarta Sans"/>
              <a:cs typeface="Plus Jakarta Sans"/>
              <a:sym typeface="Plus Jakart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258" name="Shape 258"/>
        <p:cNvGrpSpPr/>
        <p:nvPr/>
      </p:nvGrpSpPr>
      <p:grpSpPr>
        <a:xfrm>
          <a:off x="0" y="0"/>
          <a:ext cx="0" cy="0"/>
          <a:chOff x="0" y="0"/>
          <a:chExt cx="0" cy="0"/>
        </a:xfrm>
      </p:grpSpPr>
      <p:sp>
        <p:nvSpPr>
          <p:cNvPr id="259" name="Google Shape;259;p22"/>
          <p:cNvSpPr/>
          <p:nvPr/>
        </p:nvSpPr>
        <p:spPr>
          <a:xfrm>
            <a:off x="609600" y="2800350"/>
            <a:ext cx="5334000" cy="1952625"/>
          </a:xfrm>
          <a:prstGeom prst="roundRect">
            <a:avLst>
              <a:gd fmla="val 6829"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0" name="Google Shape;260;p22"/>
          <p:cNvSpPr/>
          <p:nvPr/>
        </p:nvSpPr>
        <p:spPr>
          <a:xfrm>
            <a:off x="6248400" y="2800350"/>
            <a:ext cx="5334000" cy="1952625"/>
          </a:xfrm>
          <a:prstGeom prst="roundRect">
            <a:avLst>
              <a:gd fmla="val 6829"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1" name="Google Shape;261;p22"/>
          <p:cNvSpPr/>
          <p:nvPr/>
        </p:nvSpPr>
        <p:spPr>
          <a:xfrm>
            <a:off x="6248400" y="2800350"/>
            <a:ext cx="5334000" cy="38100"/>
          </a:xfrm>
          <a:prstGeom prst="rect">
            <a:avLst/>
          </a:prstGeom>
          <a:solidFill>
            <a:srgbClr val="B453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2" name="Google Shape;262;p22"/>
          <p:cNvSpPr txBox="1"/>
          <p:nvPr/>
        </p:nvSpPr>
        <p:spPr>
          <a:xfrm>
            <a:off x="609600" y="495300"/>
            <a:ext cx="115824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GOSPEL ECONOMICS</a:t>
            </a:r>
            <a:endParaRPr/>
          </a:p>
        </p:txBody>
      </p:sp>
      <p:sp>
        <p:nvSpPr>
          <p:cNvPr id="263" name="Google Shape;263;p22"/>
          <p:cNvSpPr txBox="1"/>
          <p:nvPr/>
        </p:nvSpPr>
        <p:spPr>
          <a:xfrm>
            <a:off x="609600" y="752475"/>
            <a:ext cx="11582400" cy="4381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Equity Over Transactional Merit</a:t>
            </a:r>
            <a:endParaRPr/>
          </a:p>
        </p:txBody>
      </p:sp>
      <p:sp>
        <p:nvSpPr>
          <p:cNvPr id="264" name="Google Shape;264;p22"/>
          <p:cNvSpPr txBox="1"/>
          <p:nvPr/>
        </p:nvSpPr>
        <p:spPr>
          <a:xfrm>
            <a:off x="914400" y="3105150"/>
            <a:ext cx="5905500"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64748B"/>
                </a:solidFill>
                <a:latin typeface="Cinzel"/>
                <a:ea typeface="Cinzel"/>
                <a:cs typeface="Cinzel"/>
                <a:sym typeface="Cinzel"/>
              </a:rPr>
              <a:t>MARKET EQUALITY</a:t>
            </a:r>
            <a:endParaRPr/>
          </a:p>
        </p:txBody>
      </p:sp>
      <p:sp>
        <p:nvSpPr>
          <p:cNvPr id="265" name="Google Shape;265;p22"/>
          <p:cNvSpPr txBox="1"/>
          <p:nvPr/>
        </p:nvSpPr>
        <p:spPr>
          <a:xfrm>
            <a:off x="914400" y="3381375"/>
            <a:ext cx="6200775" cy="30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00" u="none" cap="none" strike="noStrike">
                <a:solidFill>
                  <a:srgbClr val="0F172A"/>
                </a:solidFill>
                <a:latin typeface="Cinzel"/>
                <a:ea typeface="Cinzel"/>
                <a:cs typeface="Cinzel"/>
                <a:sym typeface="Cinzel"/>
              </a:rPr>
              <a:t>1/12th Denarius</a:t>
            </a:r>
            <a:endParaRPr/>
          </a:p>
        </p:txBody>
      </p:sp>
      <p:sp>
        <p:nvSpPr>
          <p:cNvPr id="266" name="Google Shape;266;p22"/>
          <p:cNvSpPr txBox="1"/>
          <p:nvPr/>
        </p:nvSpPr>
        <p:spPr>
          <a:xfrm>
            <a:off x="914400" y="3800475"/>
            <a:ext cx="5905500" cy="25717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Transactional output leaves families hungry.</a:t>
            </a:r>
            <a:endParaRPr/>
          </a:p>
        </p:txBody>
      </p:sp>
      <p:sp>
        <p:nvSpPr>
          <p:cNvPr id="267" name="Google Shape;267;p22"/>
          <p:cNvSpPr txBox="1"/>
          <p:nvPr/>
        </p:nvSpPr>
        <p:spPr>
          <a:xfrm>
            <a:off x="914400" y="4191000"/>
            <a:ext cx="590550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64748B"/>
                </a:solidFill>
                <a:latin typeface="Plus Jakarta Sans"/>
                <a:ea typeface="Plus Jakarta Sans"/>
                <a:cs typeface="Plus Jakarta Sans"/>
                <a:sym typeface="Plus Jakarta Sans"/>
              </a:rPr>
              <a:t>Bypassed by systemic bias.</a:t>
            </a:r>
            <a:endParaRPr/>
          </a:p>
        </p:txBody>
      </p:sp>
      <p:sp>
        <p:nvSpPr>
          <p:cNvPr id="268" name="Google Shape;268;p22"/>
          <p:cNvSpPr txBox="1"/>
          <p:nvPr/>
        </p:nvSpPr>
        <p:spPr>
          <a:xfrm>
            <a:off x="6553200" y="3143250"/>
            <a:ext cx="5638800"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125" u="none" cap="none" strike="noStrike">
                <a:solidFill>
                  <a:srgbClr val="B45309"/>
                </a:solidFill>
                <a:latin typeface="Cinzel"/>
                <a:ea typeface="Cinzel"/>
                <a:cs typeface="Cinzel"/>
                <a:sym typeface="Cinzel"/>
              </a:rPr>
              <a:t>KINGDOM EQUITY</a:t>
            </a:r>
            <a:endParaRPr/>
          </a:p>
        </p:txBody>
      </p:sp>
      <p:sp>
        <p:nvSpPr>
          <p:cNvPr id="269" name="Google Shape;269;p22"/>
          <p:cNvSpPr txBox="1"/>
          <p:nvPr/>
        </p:nvSpPr>
        <p:spPr>
          <a:xfrm>
            <a:off x="6553200" y="3419475"/>
            <a:ext cx="5638800" cy="304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00" u="none" cap="none" strike="noStrike">
                <a:solidFill>
                  <a:srgbClr val="B45309"/>
                </a:solidFill>
                <a:latin typeface="Cinzel"/>
                <a:ea typeface="Cinzel"/>
                <a:cs typeface="Cinzel"/>
                <a:sym typeface="Cinzel"/>
              </a:rPr>
              <a:t>The Full Denarius</a:t>
            </a:r>
            <a:endParaRPr/>
          </a:p>
        </p:txBody>
      </p:sp>
      <p:sp>
        <p:nvSpPr>
          <p:cNvPr id="270" name="Google Shape;270;p22"/>
          <p:cNvSpPr txBox="1"/>
          <p:nvPr/>
        </p:nvSpPr>
        <p:spPr>
          <a:xfrm>
            <a:off x="6553200" y="3838575"/>
            <a:ext cx="5638800" cy="25717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Human sustenance and flourishing guaranteed.</a:t>
            </a:r>
            <a:endParaRPr/>
          </a:p>
        </p:txBody>
      </p:sp>
      <p:sp>
        <p:nvSpPr>
          <p:cNvPr id="271" name="Google Shape;271;p22"/>
          <p:cNvSpPr txBox="1"/>
          <p:nvPr/>
        </p:nvSpPr>
        <p:spPr>
          <a:xfrm>
            <a:off x="6553200" y="4229100"/>
            <a:ext cx="563880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Vow of Justice: dignity untied from output.</a:t>
            </a:r>
            <a:endParaRPr/>
          </a:p>
        </p:txBody>
      </p:sp>
      <p:sp>
        <p:nvSpPr>
          <p:cNvPr id="272" name="Google Shape;272;p22"/>
          <p:cNvSpPr txBox="1"/>
          <p:nvPr/>
        </p:nvSpPr>
        <p:spPr>
          <a:xfrm>
            <a:off x="1294175" y="1266825"/>
            <a:ext cx="7998300" cy="569400"/>
          </a:xfrm>
          <a:prstGeom prst="rect">
            <a:avLst/>
          </a:prstGeom>
          <a:no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i="1" lang="en-US" sz="2500">
                <a:solidFill>
                  <a:schemeClr val="dk2"/>
                </a:solidFill>
                <a:latin typeface="Corsiva"/>
                <a:ea typeface="Corsiva"/>
                <a:cs typeface="Corsiva"/>
                <a:sym typeface="Corsiva"/>
              </a:rPr>
              <a:t>"Why have you been standing here idle all day?"</a:t>
            </a:r>
            <a:endParaRPr b="1" sz="4500">
              <a:solidFill>
                <a:schemeClr val="dk2"/>
              </a:solidFill>
              <a:latin typeface="Corsiva"/>
              <a:ea typeface="Corsiva"/>
              <a:cs typeface="Corsiva"/>
              <a:sym typeface="Corsiva"/>
            </a:endParaRPr>
          </a:p>
        </p:txBody>
      </p:sp>
      <p:sp>
        <p:nvSpPr>
          <p:cNvPr id="273" name="Google Shape;273;p22"/>
          <p:cNvSpPr txBox="1"/>
          <p:nvPr/>
        </p:nvSpPr>
        <p:spPr>
          <a:xfrm>
            <a:off x="5735700" y="1882225"/>
            <a:ext cx="6023700" cy="569400"/>
          </a:xfrm>
          <a:prstGeom prst="rect">
            <a:avLst/>
          </a:prstGeom>
          <a:noFill/>
          <a:ln>
            <a:noFill/>
          </a:ln>
          <a:effectLst>
            <a:outerShdw blurRad="57150" rotWithShape="0" algn="bl" dir="5400000" dist="19050">
              <a:srgbClr val="000000">
                <a:alpha val="20000"/>
              </a:srgbClr>
            </a:outerShdw>
          </a:effectLst>
        </p:spPr>
        <p:txBody>
          <a:bodyPr anchorCtr="0" anchor="t" bIns="91425" lIns="91425" spcFirstLastPara="1" rIns="91425" wrap="square" tIns="91425">
            <a:spAutoFit/>
          </a:bodyPr>
          <a:lstStyle/>
          <a:p>
            <a:pPr indent="0" lvl="0" marL="0" marR="0" rtl="0" algn="l">
              <a:lnSpc>
                <a:spcPct val="115000"/>
              </a:lnSpc>
              <a:spcBef>
                <a:spcPts val="0"/>
              </a:spcBef>
              <a:spcAft>
                <a:spcPts val="1200"/>
              </a:spcAft>
              <a:buNone/>
            </a:pPr>
            <a:r>
              <a:rPr b="1" i="1" lang="en-US" sz="2500">
                <a:solidFill>
                  <a:schemeClr val="dk2"/>
                </a:solidFill>
                <a:latin typeface="Corsiva"/>
                <a:ea typeface="Corsiva"/>
                <a:cs typeface="Corsiva"/>
                <a:sym typeface="Corsiva"/>
              </a:rPr>
              <a:t>"...Because no one hired us."</a:t>
            </a:r>
            <a:endParaRPr b="1" i="1" sz="2500">
              <a:solidFill>
                <a:schemeClr val="dk2"/>
              </a:solidFill>
              <a:latin typeface="Corsiva"/>
              <a:ea typeface="Corsiva"/>
              <a:cs typeface="Corsiva"/>
              <a:sym typeface="Corsiv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277" name="Shape 277"/>
        <p:cNvGrpSpPr/>
        <p:nvPr/>
      </p:nvGrpSpPr>
      <p:grpSpPr>
        <a:xfrm>
          <a:off x="0" y="0"/>
          <a:ext cx="0" cy="0"/>
          <a:chOff x="0" y="0"/>
          <a:chExt cx="0" cy="0"/>
        </a:xfrm>
      </p:grpSpPr>
      <p:sp>
        <p:nvSpPr>
          <p:cNvPr id="278" name="Google Shape;278;p23"/>
          <p:cNvSpPr/>
          <p:nvPr/>
        </p:nvSpPr>
        <p:spPr>
          <a:xfrm>
            <a:off x="609600" y="2789932"/>
            <a:ext cx="5334000" cy="1973460"/>
          </a:xfrm>
          <a:prstGeom prst="roundRect">
            <a:avLst>
              <a:gd fmla="val 675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9" name="Google Shape;279;p23"/>
          <p:cNvSpPr/>
          <p:nvPr/>
        </p:nvSpPr>
        <p:spPr>
          <a:xfrm>
            <a:off x="6248400" y="2789932"/>
            <a:ext cx="5334000" cy="1973460"/>
          </a:xfrm>
          <a:prstGeom prst="roundRect">
            <a:avLst>
              <a:gd fmla="val 6757"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280" name="Google Shape;280;p23"/>
          <p:cNvPicPr preferRelativeResize="0"/>
          <p:nvPr/>
        </p:nvPicPr>
        <p:blipFill rotWithShape="1">
          <a:blip r:embed="rId3">
            <a:alphaModFix/>
          </a:blip>
          <a:srcRect b="0" l="0" r="0" t="0"/>
          <a:stretch/>
        </p:blipFill>
        <p:spPr>
          <a:xfrm>
            <a:off x="914400" y="3094732"/>
            <a:ext cx="342900" cy="342900"/>
          </a:xfrm>
          <a:prstGeom prst="rect">
            <a:avLst/>
          </a:prstGeom>
          <a:noFill/>
          <a:ln>
            <a:noFill/>
          </a:ln>
        </p:spPr>
      </p:pic>
      <p:pic>
        <p:nvPicPr>
          <p:cNvPr descr="image.png" id="281" name="Google Shape;281;p23"/>
          <p:cNvPicPr preferRelativeResize="0"/>
          <p:nvPr/>
        </p:nvPicPr>
        <p:blipFill rotWithShape="1">
          <a:blip r:embed="rId3">
            <a:alphaModFix/>
          </a:blip>
          <a:srcRect b="0" l="0" r="0" t="0"/>
          <a:stretch/>
        </p:blipFill>
        <p:spPr>
          <a:xfrm>
            <a:off x="6553200" y="3094732"/>
            <a:ext cx="342900" cy="342900"/>
          </a:xfrm>
          <a:prstGeom prst="rect">
            <a:avLst/>
          </a:prstGeom>
          <a:noFill/>
          <a:ln>
            <a:noFill/>
          </a:ln>
        </p:spPr>
      </p:pic>
      <p:pic>
        <p:nvPicPr>
          <p:cNvPr descr="image.png" id="282" name="Google Shape;282;p23"/>
          <p:cNvPicPr preferRelativeResize="0"/>
          <p:nvPr/>
        </p:nvPicPr>
        <p:blipFill rotWithShape="1">
          <a:blip r:embed="rId4">
            <a:alphaModFix/>
          </a:blip>
          <a:srcRect b="0" l="0" r="0" t="0"/>
          <a:stretch/>
        </p:blipFill>
        <p:spPr>
          <a:xfrm>
            <a:off x="1004887" y="3185219"/>
            <a:ext cx="161925" cy="161925"/>
          </a:xfrm>
          <a:prstGeom prst="rect">
            <a:avLst/>
          </a:prstGeom>
          <a:noFill/>
          <a:ln>
            <a:noFill/>
          </a:ln>
        </p:spPr>
      </p:pic>
      <p:pic>
        <p:nvPicPr>
          <p:cNvPr descr="image.png" id="283" name="Google Shape;283;p23"/>
          <p:cNvPicPr preferRelativeResize="0"/>
          <p:nvPr/>
        </p:nvPicPr>
        <p:blipFill rotWithShape="1">
          <a:blip r:embed="rId5">
            <a:alphaModFix/>
          </a:blip>
          <a:srcRect b="0" l="0" r="0" t="0"/>
          <a:stretch/>
        </p:blipFill>
        <p:spPr>
          <a:xfrm>
            <a:off x="6634162" y="3185219"/>
            <a:ext cx="180975" cy="161925"/>
          </a:xfrm>
          <a:prstGeom prst="rect">
            <a:avLst/>
          </a:prstGeom>
          <a:noFill/>
          <a:ln>
            <a:noFill/>
          </a:ln>
        </p:spPr>
      </p:pic>
      <p:sp>
        <p:nvSpPr>
          <p:cNvPr id="284" name="Google Shape;284;p23"/>
          <p:cNvSpPr txBox="1"/>
          <p:nvPr/>
        </p:nvSpPr>
        <p:spPr>
          <a:xfrm>
            <a:off x="609600" y="495300"/>
            <a:ext cx="115824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PARTICIPATORY PRACTICE</a:t>
            </a:r>
            <a:endParaRPr/>
          </a:p>
        </p:txBody>
      </p:sp>
      <p:sp>
        <p:nvSpPr>
          <p:cNvPr id="285" name="Google Shape;285;p23"/>
          <p:cNvSpPr txBox="1"/>
          <p:nvPr/>
        </p:nvSpPr>
        <p:spPr>
          <a:xfrm>
            <a:off x="609600" y="752475"/>
            <a:ext cx="11582400" cy="39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Parallel Discernment: Applying the Hermeneutics of Suspicion</a:t>
            </a:r>
            <a:endParaRPr/>
          </a:p>
        </p:txBody>
      </p:sp>
      <p:sp>
        <p:nvSpPr>
          <p:cNvPr id="286" name="Google Shape;286;p23"/>
          <p:cNvSpPr txBox="1"/>
          <p:nvPr/>
        </p:nvSpPr>
        <p:spPr>
          <a:xfrm>
            <a:off x="914400" y="3551932"/>
            <a:ext cx="6200775"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Cinzel"/>
                <a:ea typeface="Cinzel"/>
                <a:cs typeface="Cinzel"/>
                <a:sym typeface="Cinzel"/>
              </a:rPr>
              <a:t>Scenario A</a:t>
            </a:r>
            <a:endParaRPr/>
          </a:p>
        </p:txBody>
      </p:sp>
      <p:sp>
        <p:nvSpPr>
          <p:cNvPr id="287" name="Google Shape;287;p23"/>
          <p:cNvSpPr txBox="1"/>
          <p:nvPr/>
        </p:nvSpPr>
        <p:spPr>
          <a:xfrm>
            <a:off x="914400" y="3923407"/>
            <a:ext cx="590550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B45309"/>
                </a:solidFill>
                <a:latin typeface="Plus Jakarta Sans"/>
                <a:ea typeface="Plus Jakarta Sans"/>
                <a:cs typeface="Plus Jakarta Sans"/>
                <a:sym typeface="Plus Jakarta Sans"/>
              </a:rPr>
              <a:t>Sensory &amp; Hybrid Hospitality</a:t>
            </a:r>
            <a:endParaRPr/>
          </a:p>
        </p:txBody>
      </p:sp>
      <p:sp>
        <p:nvSpPr>
          <p:cNvPr id="288" name="Google Shape;288;p23"/>
          <p:cNvSpPr txBox="1"/>
          <p:nvPr/>
        </p:nvSpPr>
        <p:spPr>
          <a:xfrm>
            <a:off x="914400" y="4218682"/>
            <a:ext cx="5905500" cy="23991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Dismantling historic retreat architecture barriers.</a:t>
            </a:r>
            <a:endParaRPr/>
          </a:p>
        </p:txBody>
      </p:sp>
      <p:sp>
        <p:nvSpPr>
          <p:cNvPr id="289" name="Google Shape;289;p23"/>
          <p:cNvSpPr txBox="1"/>
          <p:nvPr/>
        </p:nvSpPr>
        <p:spPr>
          <a:xfrm>
            <a:off x="6553200" y="3551932"/>
            <a:ext cx="5638800" cy="2762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50" u="none" cap="none" strike="noStrike">
                <a:solidFill>
                  <a:srgbClr val="0F172A"/>
                </a:solidFill>
                <a:latin typeface="Cinzel"/>
                <a:ea typeface="Cinzel"/>
                <a:cs typeface="Cinzel"/>
                <a:sym typeface="Cinzel"/>
              </a:rPr>
              <a:t>Scenario B</a:t>
            </a:r>
            <a:endParaRPr/>
          </a:p>
        </p:txBody>
      </p:sp>
      <p:sp>
        <p:nvSpPr>
          <p:cNvPr id="290" name="Google Shape;290;p23"/>
          <p:cNvSpPr txBox="1"/>
          <p:nvPr/>
        </p:nvSpPr>
        <p:spPr>
          <a:xfrm>
            <a:off x="6553200" y="3923407"/>
            <a:ext cx="5638800"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B45309"/>
                </a:solidFill>
                <a:latin typeface="Plus Jakarta Sans"/>
                <a:ea typeface="Plus Jakarta Sans"/>
                <a:cs typeface="Plus Jakarta Sans"/>
                <a:sym typeface="Plus Jakarta Sans"/>
              </a:rPr>
              <a:t>Spiritual Belonging &amp; Welcome</a:t>
            </a:r>
            <a:endParaRPr/>
          </a:p>
        </p:txBody>
      </p:sp>
      <p:sp>
        <p:nvSpPr>
          <p:cNvPr id="291" name="Google Shape;291;p23"/>
          <p:cNvSpPr txBox="1"/>
          <p:nvPr/>
        </p:nvSpPr>
        <p:spPr>
          <a:xfrm>
            <a:off x="6553200" y="4218682"/>
            <a:ext cx="5638800" cy="239910"/>
          </a:xfrm>
          <a:prstGeom prst="rect">
            <a:avLst/>
          </a:prstGeom>
          <a:noFill/>
          <a:ln>
            <a:noFill/>
          </a:ln>
        </p:spPr>
        <p:txBody>
          <a:bodyPr anchorCtr="0" anchor="t" bIns="0" lIns="0" spcFirstLastPara="1" rIns="0" wrap="square" tIns="0">
            <a:spAutoFit/>
          </a:bodyPr>
          <a:lstStyle/>
          <a:p>
            <a:pPr indent="0" lvl="0" marL="0" marR="0" rtl="0" algn="l">
              <a:lnSpc>
                <a:spcPct val="139925"/>
              </a:lnSpc>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Moving from detached charity to accompaniment.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295" name="Shape 295"/>
        <p:cNvGrpSpPr/>
        <p:nvPr/>
      </p:nvGrpSpPr>
      <p:grpSpPr>
        <a:xfrm>
          <a:off x="0" y="0"/>
          <a:ext cx="0" cy="0"/>
          <a:chOff x="0" y="0"/>
          <a:chExt cx="0" cy="0"/>
        </a:xfrm>
      </p:grpSpPr>
      <p:sp>
        <p:nvSpPr>
          <p:cNvPr id="296" name="Google Shape;296;p24"/>
          <p:cNvSpPr/>
          <p:nvPr/>
        </p:nvSpPr>
        <p:spPr>
          <a:xfrm>
            <a:off x="609600" y="2433637"/>
            <a:ext cx="10972800" cy="2686050"/>
          </a:xfrm>
          <a:prstGeom prst="roundRect">
            <a:avLst>
              <a:gd fmla="val 0" name="adj"/>
            </a:avLst>
          </a:prstGeom>
          <a:solidFill>
            <a:srgbClr val="FFFFFF"/>
          </a:solidFill>
          <a:ln cap="flat" cmpd="sng" w="9525">
            <a:solidFill>
              <a:srgbClr val="4A7DBA"/>
            </a:solidFill>
            <a:prstDash val="solid"/>
            <a:round/>
            <a:headEnd len="sm" w="sm" type="none"/>
            <a:tailEnd len="sm" w="sm" type="none"/>
          </a:ln>
          <a:effectLst>
            <a:outerShdw blurRad="40000" rotWithShape="0" dir="5400000" dist="23000">
              <a:srgbClr val="000000">
                <a:alpha val="34902"/>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aphicFrame>
        <p:nvGraphicFramePr>
          <p:cNvPr id="297" name="Google Shape;297;p24"/>
          <p:cNvGraphicFramePr/>
          <p:nvPr/>
        </p:nvGraphicFramePr>
        <p:xfrm>
          <a:off x="609600" y="2433637"/>
          <a:ext cx="3000000" cy="3000000"/>
        </p:xfrm>
        <a:graphic>
          <a:graphicData uri="http://schemas.openxmlformats.org/drawingml/2006/table">
            <a:tbl>
              <a:tblPr bandRow="1" firstRow="1">
                <a:noFill/>
                <a:tableStyleId>{7187E4E2-5BB1-460A-AB5A-8DD2358AC7C0}</a:tableStyleId>
              </a:tblPr>
              <a:tblGrid>
                <a:gridCol w="5486400"/>
                <a:gridCol w="5486400"/>
              </a:tblGrid>
              <a:tr h="537200">
                <a:tc>
                  <a:txBody>
                    <a:bodyPr/>
                    <a:lstStyle/>
                    <a:p>
                      <a:pPr indent="0" lvl="0" marL="0" marR="0" rtl="0" algn="l">
                        <a:spcBef>
                          <a:spcPts val="0"/>
                        </a:spcBef>
                        <a:spcAft>
                          <a:spcPts val="0"/>
                        </a:spcAft>
                        <a:buNone/>
                      </a:pPr>
                      <a:r>
                        <a:rPr b="1" i="0" lang="en-US" sz="1275" u="none" cap="none" strike="noStrike">
                          <a:solidFill>
                            <a:srgbClr val="F8FAFC"/>
                          </a:solidFill>
                          <a:latin typeface="Cinzel"/>
                          <a:ea typeface="Cinzel"/>
                          <a:cs typeface="Cinzel"/>
                          <a:sym typeface="Cinzel"/>
                        </a:rPr>
                        <a:t>Deficit-Based Framing</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i="0" lang="en-US" sz="1275" u="none" cap="none" strike="noStrike">
                          <a:solidFill>
                            <a:srgbClr val="F59E0B"/>
                          </a:solidFill>
                          <a:latin typeface="Cinzel"/>
                          <a:ea typeface="Cinzel"/>
                          <a:cs typeface="Cinzel"/>
                          <a:sym typeface="Cinzel"/>
                        </a:rPr>
                        <a:t>Consecrated Framing</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37200">
                <a:tc>
                  <a:txBody>
                    <a:bodyPr/>
                    <a:lstStyle/>
                    <a:p>
                      <a:pPr indent="0" lvl="0" marL="0" marR="0" rtl="0" algn="l">
                        <a:spcBef>
                          <a:spcPts val="0"/>
                        </a:spcBef>
                        <a:spcAft>
                          <a:spcPts val="0"/>
                        </a:spcAft>
                        <a:buNone/>
                      </a:pPr>
                      <a:r>
                        <a:rPr b="0" i="0" lang="en-US" sz="1350" u="none" cap="none" strike="noStrike">
                          <a:solidFill>
                            <a:srgbClr val="64748B"/>
                          </a:solidFill>
                          <a:latin typeface="Plus Jakarta Sans"/>
                          <a:ea typeface="Plus Jakarta Sans"/>
                          <a:cs typeface="Plus Jakarta Sans"/>
                          <a:sym typeface="Plus Jakarta Sans"/>
                        </a:rPr>
                        <a:t>The disabled member</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Member living with a disability</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37200">
                <a:tc>
                  <a:txBody>
                    <a:bodyPr/>
                    <a:lstStyle/>
                    <a:p>
                      <a:pPr indent="0" lvl="0" marL="0" marR="0" rtl="0" algn="l">
                        <a:spcBef>
                          <a:spcPts val="0"/>
                        </a:spcBef>
                        <a:spcAft>
                          <a:spcPts val="0"/>
                        </a:spcAft>
                        <a:buNone/>
                      </a:pPr>
                      <a:r>
                        <a:rPr b="0" i="0" lang="en-US" sz="1350" u="none" cap="none" strike="noStrike">
                          <a:solidFill>
                            <a:srgbClr val="64748B"/>
                          </a:solidFill>
                          <a:latin typeface="Plus Jakarta Sans"/>
                          <a:ea typeface="Plus Jakarta Sans"/>
                          <a:cs typeface="Plus Jakarta Sans"/>
                          <a:sym typeface="Plus Jakarta Sans"/>
                        </a:rPr>
                        <a:t>Wheelchair-bound</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Person who uses a wheelchair</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37200">
                <a:tc>
                  <a:txBody>
                    <a:bodyPr/>
                    <a:lstStyle/>
                    <a:p>
                      <a:pPr indent="0" lvl="0" marL="0" marR="0" rtl="0" algn="l">
                        <a:spcBef>
                          <a:spcPts val="0"/>
                        </a:spcBef>
                        <a:spcAft>
                          <a:spcPts val="0"/>
                        </a:spcAft>
                        <a:buNone/>
                      </a:pPr>
                      <a:r>
                        <a:rPr b="0" i="0" lang="en-US" sz="1350" u="none" cap="none" strike="noStrike">
                          <a:solidFill>
                            <a:srgbClr val="64748B"/>
                          </a:solidFill>
                          <a:latin typeface="Plus Jakarta Sans"/>
                          <a:ea typeface="Plus Jakarta Sans"/>
                          <a:cs typeface="Plus Jakarta Sans"/>
                          <a:sym typeface="Plus Jakarta Sans"/>
                        </a:rPr>
                        <a:t>Special needs accommodations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Equitable access requirements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37200">
                <a:tc>
                  <a:txBody>
                    <a:bodyPr/>
                    <a:lstStyle/>
                    <a:p>
                      <a:pPr indent="0" lvl="0" marL="0" marR="0" rtl="0" algn="l">
                        <a:spcBef>
                          <a:spcPts val="0"/>
                        </a:spcBef>
                        <a:spcAft>
                          <a:spcPts val="0"/>
                        </a:spcAft>
                        <a:buNone/>
                      </a:pPr>
                      <a:r>
                        <a:rPr b="0" i="0" lang="en-US" sz="1350" u="none" cap="none" strike="noStrike">
                          <a:solidFill>
                            <a:srgbClr val="64748B"/>
                          </a:solidFill>
                          <a:latin typeface="Plus Jakarta Sans"/>
                          <a:ea typeface="Plus Jakarta Sans"/>
                          <a:cs typeface="Plus Jakarta Sans"/>
                          <a:sym typeface="Plus Jakarta Sans"/>
                        </a:rPr>
                        <a:t>Virtual observers</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Online members in full fellowship</a:t>
                      </a:r>
                      <a:endParaRPr/>
                    </a:p>
                  </a:txBody>
                  <a:tcPr marT="25400" marB="25400" marR="63500" marL="635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98" name="Google Shape;298;p24"/>
          <p:cNvSpPr txBox="1"/>
          <p:nvPr/>
        </p:nvSpPr>
        <p:spPr>
          <a:xfrm>
            <a:off x="609600" y="495300"/>
            <a:ext cx="11582400" cy="1809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050" u="none" cap="none" strike="noStrike">
                <a:solidFill>
                  <a:srgbClr val="B45309"/>
                </a:solidFill>
                <a:latin typeface="Cinzel"/>
                <a:ea typeface="Cinzel"/>
                <a:cs typeface="Cinzel"/>
                <a:sym typeface="Cinzel"/>
              </a:rPr>
              <a:t>SACRED VOCABULARY</a:t>
            </a:r>
            <a:endParaRPr/>
          </a:p>
        </p:txBody>
      </p:sp>
      <p:sp>
        <p:nvSpPr>
          <p:cNvPr id="299" name="Google Shape;299;p24"/>
          <p:cNvSpPr txBox="1"/>
          <p:nvPr/>
        </p:nvSpPr>
        <p:spPr>
          <a:xfrm>
            <a:off x="609600" y="752475"/>
            <a:ext cx="11582400" cy="39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550" u="none" cap="none" strike="noStrike">
                <a:solidFill>
                  <a:srgbClr val="0F172A"/>
                </a:solidFill>
                <a:latin typeface="Cinzel"/>
                <a:ea typeface="Cinzel"/>
                <a:cs typeface="Cinzel"/>
                <a:sym typeface="Cinzel"/>
              </a:rPr>
              <a:t>Consecrated Communication</a:t>
            </a:r>
            <a:r>
              <a:rPr b="1" lang="en-US" sz="2550">
                <a:solidFill>
                  <a:srgbClr val="0F172A"/>
                </a:solidFill>
                <a:latin typeface="Cinzel"/>
                <a:ea typeface="Cinzel"/>
                <a:cs typeface="Cinzel"/>
                <a:sym typeface="Cinzel"/>
              </a:rPr>
              <a:t> Examples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7"/>
        </a:solidFill>
      </p:bgPr>
    </p:bg>
    <p:spTree>
      <p:nvGrpSpPr>
        <p:cNvPr id="303" name="Shape 303"/>
        <p:cNvGrpSpPr/>
        <p:nvPr/>
      </p:nvGrpSpPr>
      <p:grpSpPr>
        <a:xfrm>
          <a:off x="0" y="0"/>
          <a:ext cx="0" cy="0"/>
          <a:chOff x="0" y="0"/>
          <a:chExt cx="0" cy="0"/>
        </a:xfrm>
      </p:grpSpPr>
      <p:sp>
        <p:nvSpPr>
          <p:cNvPr id="304" name="Google Shape;304;p25"/>
          <p:cNvSpPr/>
          <p:nvPr/>
        </p:nvSpPr>
        <p:spPr>
          <a:xfrm>
            <a:off x="5483274" y="2757487"/>
            <a:ext cx="6099125" cy="1009650"/>
          </a:xfrm>
          <a:prstGeom prst="roundRect">
            <a:avLst>
              <a:gd fmla="val 11320"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05" name="Google Shape;305;p25"/>
          <p:cNvSpPr/>
          <p:nvPr/>
        </p:nvSpPr>
        <p:spPr>
          <a:xfrm>
            <a:off x="5483274" y="3957637"/>
            <a:ext cx="6099125" cy="1009650"/>
          </a:xfrm>
          <a:prstGeom prst="roundRect">
            <a:avLst>
              <a:gd fmla="val 11320" name="adj"/>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06" name="Google Shape;306;p25"/>
          <p:cNvPicPr preferRelativeResize="0"/>
          <p:nvPr/>
        </p:nvPicPr>
        <p:blipFill rotWithShape="1">
          <a:blip r:embed="rId3">
            <a:alphaModFix/>
          </a:blip>
          <a:srcRect b="0" l="0" r="0" t="0"/>
          <a:stretch/>
        </p:blipFill>
        <p:spPr>
          <a:xfrm>
            <a:off x="609600" y="952500"/>
            <a:ext cx="4416474" cy="4953000"/>
          </a:xfrm>
          <a:prstGeom prst="rect">
            <a:avLst/>
          </a:prstGeom>
          <a:noFill/>
          <a:ln>
            <a:noFill/>
          </a:ln>
        </p:spPr>
      </p:pic>
      <p:pic>
        <p:nvPicPr>
          <p:cNvPr descr="Hands folded in prayer illuminated by a candle, with a tear on the middle finger." id="307" name="Google Shape;307;p25"/>
          <p:cNvPicPr preferRelativeResize="0"/>
          <p:nvPr/>
        </p:nvPicPr>
        <p:blipFill rotWithShape="1">
          <a:blip r:embed="rId4">
            <a:alphaModFix/>
          </a:blip>
          <a:srcRect b="0" l="0" r="0" t="0"/>
          <a:stretch/>
        </p:blipFill>
        <p:spPr>
          <a:xfrm>
            <a:off x="609600" y="952500"/>
            <a:ext cx="4416474" cy="4953000"/>
          </a:xfrm>
          <a:prstGeom prst="rect">
            <a:avLst/>
          </a:prstGeom>
          <a:noFill/>
          <a:ln cap="flat" cmpd="sng" w="28575">
            <a:solidFill>
              <a:schemeClr val="lt1"/>
            </a:solidFill>
            <a:prstDash val="solid"/>
            <a:round/>
            <a:headEnd len="sm" w="sm" type="none"/>
            <a:tailEnd len="sm" w="sm" type="none"/>
          </a:ln>
        </p:spPr>
      </p:pic>
      <p:sp>
        <p:nvSpPr>
          <p:cNvPr id="308" name="Google Shape;308;p25"/>
          <p:cNvSpPr txBox="1"/>
          <p:nvPr/>
        </p:nvSpPr>
        <p:spPr>
          <a:xfrm>
            <a:off x="5413824" y="952512"/>
            <a:ext cx="6708600" cy="1617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050" u="none" cap="none" strike="noStrike">
                <a:solidFill>
                  <a:srgbClr val="B45309"/>
                </a:solidFill>
                <a:latin typeface="Cinzel"/>
                <a:ea typeface="Cinzel"/>
                <a:cs typeface="Cinzel"/>
                <a:sym typeface="Cinzel"/>
              </a:rPr>
              <a:t>RULE OF LIFE</a:t>
            </a:r>
            <a:endParaRPr b="1"/>
          </a:p>
        </p:txBody>
      </p:sp>
      <p:sp>
        <p:nvSpPr>
          <p:cNvPr id="309" name="Google Shape;309;p25"/>
          <p:cNvSpPr txBox="1"/>
          <p:nvPr/>
        </p:nvSpPr>
        <p:spPr>
          <a:xfrm>
            <a:off x="5483275" y="2255102"/>
            <a:ext cx="6565500" cy="36930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i="0" lang="en-US" sz="2400" u="none" cap="none" strike="noStrike">
                <a:solidFill>
                  <a:srgbClr val="0F172A"/>
                </a:solidFill>
                <a:latin typeface="Cinzel"/>
                <a:ea typeface="Cinzel"/>
                <a:cs typeface="Cinzel"/>
                <a:sym typeface="Cinzel"/>
              </a:rPr>
              <a:t>Contemplation into Action</a:t>
            </a:r>
            <a:endParaRPr/>
          </a:p>
        </p:txBody>
      </p:sp>
      <p:sp>
        <p:nvSpPr>
          <p:cNvPr id="310" name="Google Shape;310;p25"/>
          <p:cNvSpPr txBox="1"/>
          <p:nvPr/>
        </p:nvSpPr>
        <p:spPr>
          <a:xfrm>
            <a:off x="5730924" y="3005137"/>
            <a:ext cx="646107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1. Concrete Barrier Removal</a:t>
            </a:r>
            <a:endParaRPr/>
          </a:p>
        </p:txBody>
      </p:sp>
      <p:sp>
        <p:nvSpPr>
          <p:cNvPr id="311" name="Google Shape;311;p25"/>
          <p:cNvSpPr txBox="1"/>
          <p:nvPr/>
        </p:nvSpPr>
        <p:spPr>
          <a:xfrm>
            <a:off x="5730924" y="3300412"/>
            <a:ext cx="646107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Dismantling one barrier in ministry.</a:t>
            </a:r>
            <a:endParaRPr/>
          </a:p>
        </p:txBody>
      </p:sp>
      <p:sp>
        <p:nvSpPr>
          <p:cNvPr id="312" name="Google Shape;312;p25"/>
          <p:cNvSpPr txBox="1"/>
          <p:nvPr/>
        </p:nvSpPr>
        <p:spPr>
          <a:xfrm>
            <a:off x="5730924" y="4205287"/>
            <a:ext cx="646107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350" u="none" cap="none" strike="noStrike">
                <a:solidFill>
                  <a:srgbClr val="0F172A"/>
                </a:solidFill>
                <a:latin typeface="Plus Jakarta Sans"/>
                <a:ea typeface="Plus Jakarta Sans"/>
                <a:cs typeface="Plus Jakarta Sans"/>
                <a:sym typeface="Plus Jakarta Sans"/>
              </a:rPr>
              <a:t>2. Radical Hospitality</a:t>
            </a:r>
            <a:endParaRPr/>
          </a:p>
        </p:txBody>
      </p:sp>
      <p:sp>
        <p:nvSpPr>
          <p:cNvPr id="313" name="Google Shape;313;p25"/>
          <p:cNvSpPr txBox="1"/>
          <p:nvPr/>
        </p:nvSpPr>
        <p:spPr>
          <a:xfrm>
            <a:off x="5730924" y="4500562"/>
            <a:ext cx="6461075" cy="21907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350" u="none" cap="none" strike="noStrike">
                <a:solidFill>
                  <a:srgbClr val="475569"/>
                </a:solidFill>
                <a:latin typeface="Plus Jakarta Sans"/>
                <a:ea typeface="Plus Jakarta Sans"/>
                <a:cs typeface="Plus Jakarta Sans"/>
                <a:sym typeface="Plus Jakarta Sans"/>
              </a:rPr>
              <a:t>Centering marginalized voices with agency.</a:t>
            </a:r>
            <a:endParaRPr/>
          </a:p>
        </p:txBody>
      </p:sp>
      <p:sp>
        <p:nvSpPr>
          <p:cNvPr id="314" name="Google Shape;314;p25"/>
          <p:cNvSpPr txBox="1"/>
          <p:nvPr/>
        </p:nvSpPr>
        <p:spPr>
          <a:xfrm>
            <a:off x="5413813" y="1277850"/>
            <a:ext cx="6565500" cy="81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i="1" lang="en-US" sz="1900">
                <a:solidFill>
                  <a:schemeClr val="dk2"/>
                </a:solidFill>
                <a:latin typeface="Corsiva"/>
                <a:ea typeface="Corsiva"/>
                <a:cs typeface="Corsiva"/>
                <a:sym typeface="Corsiva"/>
              </a:rPr>
              <a:t>In the Rule of Life, quiet contemplation is where learning transforms into consecrated action.</a:t>
            </a:r>
            <a:endParaRPr b="1" sz="3900">
              <a:solidFill>
                <a:schemeClr val="dk2"/>
              </a:solidFill>
              <a:latin typeface="Corsiva"/>
              <a:ea typeface="Corsiva"/>
              <a:cs typeface="Corsiva"/>
              <a:sym typeface="Corsiv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72A"/>
        </a:solidFill>
      </p:bgPr>
    </p:bg>
    <p:spTree>
      <p:nvGrpSpPr>
        <p:cNvPr id="318" name="Shape 318"/>
        <p:cNvGrpSpPr/>
        <p:nvPr/>
      </p:nvGrpSpPr>
      <p:grpSpPr>
        <a:xfrm>
          <a:off x="0" y="0"/>
          <a:ext cx="0" cy="0"/>
          <a:chOff x="0" y="0"/>
          <a:chExt cx="0" cy="0"/>
        </a:xfrm>
      </p:grpSpPr>
      <p:sp>
        <p:nvSpPr>
          <p:cNvPr id="319" name="Google Shape;319;p26"/>
          <p:cNvSpPr/>
          <p:nvPr/>
        </p:nvSpPr>
        <p:spPr>
          <a:xfrm>
            <a:off x="2224087" y="2574726"/>
            <a:ext cx="7743825" cy="2289571"/>
          </a:xfrm>
          <a:prstGeom prst="roundRect">
            <a:avLst>
              <a:gd fmla="val 6656" name="adj"/>
            </a:avLst>
          </a:prstGeom>
          <a:solidFill>
            <a:srgbClr val="1A2436"/>
          </a:solidFill>
          <a:ln cap="flat" cmpd="sng" w="9525">
            <a:solidFill>
              <a:srgbClr val="49392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20" name="Google Shape;320;p26"/>
          <p:cNvSpPr txBox="1"/>
          <p:nvPr/>
        </p:nvSpPr>
        <p:spPr>
          <a:xfrm>
            <a:off x="5119687" y="1526976"/>
            <a:ext cx="1952625" cy="2000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125" u="none" cap="none" strike="noStrike">
                <a:solidFill>
                  <a:srgbClr val="F59E0B"/>
                </a:solidFill>
                <a:latin typeface="Cinzel"/>
                <a:ea typeface="Cinzel"/>
                <a:cs typeface="Cinzel"/>
                <a:sym typeface="Cinzel"/>
              </a:rPr>
              <a:t>COMMISSIONING</a:t>
            </a:r>
            <a:endParaRPr/>
          </a:p>
        </p:txBody>
      </p:sp>
      <p:sp>
        <p:nvSpPr>
          <p:cNvPr id="321" name="Google Shape;321;p26"/>
          <p:cNvSpPr txBox="1"/>
          <p:nvPr/>
        </p:nvSpPr>
        <p:spPr>
          <a:xfrm>
            <a:off x="2264271" y="1860351"/>
            <a:ext cx="7663457" cy="48577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i="0" lang="en-US" sz="2850" u="none" cap="none" strike="noStrike">
                <a:solidFill>
                  <a:srgbClr val="F8FAFC"/>
                </a:solidFill>
                <a:latin typeface="Cinzel"/>
                <a:ea typeface="Cinzel"/>
                <a:cs typeface="Cinzel"/>
                <a:sym typeface="Cinzel"/>
              </a:rPr>
              <a:t>Collect of Our Lady of Cana</a:t>
            </a:r>
            <a:endParaRPr/>
          </a:p>
        </p:txBody>
      </p:sp>
      <p:sp>
        <p:nvSpPr>
          <p:cNvPr id="322" name="Google Shape;322;p26"/>
          <p:cNvSpPr txBox="1"/>
          <p:nvPr/>
        </p:nvSpPr>
        <p:spPr>
          <a:xfrm>
            <a:off x="3827859" y="5092898"/>
            <a:ext cx="4536281" cy="238125"/>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0" i="0" lang="en-US" sz="1350" u="none" cap="none" strike="noStrike">
                <a:solidFill>
                  <a:srgbClr val="F8FAFC"/>
                </a:solidFill>
                <a:latin typeface="Cinzel"/>
                <a:ea typeface="Cinzel"/>
                <a:cs typeface="Cinzel"/>
                <a:sym typeface="Cinzel"/>
              </a:rPr>
              <a:t>“Do whatever He tells you.” • Amen.</a:t>
            </a:r>
            <a:endParaRPr/>
          </a:p>
        </p:txBody>
      </p:sp>
      <p:sp>
        <p:nvSpPr>
          <p:cNvPr id="323" name="Google Shape;323;p26"/>
          <p:cNvSpPr txBox="1"/>
          <p:nvPr/>
        </p:nvSpPr>
        <p:spPr>
          <a:xfrm>
            <a:off x="1744265" y="2927151"/>
            <a:ext cx="8703468" cy="304800"/>
          </a:xfrm>
          <a:prstGeom prst="rect">
            <a:avLst/>
          </a:prstGeom>
          <a:noFill/>
          <a:ln>
            <a:noFill/>
          </a:ln>
        </p:spPr>
        <p:txBody>
          <a:bodyPr anchorCtr="0" anchor="t" bIns="0" lIns="0" spcFirstLastPara="1" rIns="0" wrap="square" tIns="0">
            <a:spAutoFit/>
          </a:bodyPr>
          <a:lstStyle/>
          <a:p>
            <a:pPr indent="0" lvl="0" marL="0" marR="0" rtl="0" algn="ctr">
              <a:lnSpc>
                <a:spcPct val="160000"/>
              </a:lnSpc>
              <a:spcBef>
                <a:spcPts val="0"/>
              </a:spcBef>
              <a:spcAft>
                <a:spcPts val="0"/>
              </a:spcAft>
              <a:buNone/>
            </a:pPr>
            <a:r>
              <a:rPr b="1" i="0" lang="en-US" sz="1500" u="none" cap="none" strike="noStrike">
                <a:solidFill>
                  <a:srgbClr val="F59E0B"/>
                </a:solidFill>
                <a:latin typeface="Cinzel"/>
                <a:ea typeface="Cinzel"/>
                <a:cs typeface="Cinzel"/>
                <a:sym typeface="Cinzel"/>
              </a:rPr>
              <a:t>Lord Jesus Christ, Shepherd of the Lost and Generous Landowner:</a:t>
            </a:r>
            <a:endParaRPr/>
          </a:p>
        </p:txBody>
      </p:sp>
      <p:sp>
        <p:nvSpPr>
          <p:cNvPr id="324" name="Google Shape;324;p26"/>
          <p:cNvSpPr txBox="1"/>
          <p:nvPr/>
        </p:nvSpPr>
        <p:spPr>
          <a:xfrm>
            <a:off x="1744275" y="3346250"/>
            <a:ext cx="8703600" cy="1002600"/>
          </a:xfrm>
          <a:prstGeom prst="rect">
            <a:avLst/>
          </a:prstGeom>
          <a:noFill/>
          <a:ln>
            <a:noFill/>
          </a:ln>
        </p:spPr>
        <p:txBody>
          <a:bodyPr anchorCtr="0" anchor="t" bIns="0" lIns="0" spcFirstLastPara="1" rIns="0" wrap="square" tIns="0">
            <a:spAutoFit/>
          </a:bodyPr>
          <a:lstStyle/>
          <a:p>
            <a:pPr indent="0" lvl="0" marL="0" marR="0" rtl="0" algn="ctr">
              <a:lnSpc>
                <a:spcPct val="127500"/>
              </a:lnSpc>
              <a:spcBef>
                <a:spcPts val="0"/>
              </a:spcBef>
              <a:spcAft>
                <a:spcPts val="0"/>
              </a:spcAft>
              <a:buNone/>
            </a:pPr>
            <a:r>
              <a:rPr b="0" i="0" lang="en-US" sz="1350" u="none" cap="none" strike="noStrike">
                <a:solidFill>
                  <a:srgbClr val="CBD5E1"/>
                </a:solidFill>
                <a:latin typeface="Plus Jakarta Sans"/>
                <a:ea typeface="Plus Jakarta Sans"/>
                <a:cs typeface="Plus Jakarta Sans"/>
                <a:sym typeface="Plus Jakarta Sans"/>
              </a:rPr>
              <a:t>Grant us the </a:t>
            </a:r>
            <a:r>
              <a:rPr b="1" i="0" lang="en-US" sz="1350" u="none" cap="none" strike="noStrike">
                <a:solidFill>
                  <a:srgbClr val="CBD5E1"/>
                </a:solidFill>
                <a:latin typeface="Plus Jakarta Sans"/>
                <a:ea typeface="Plus Jakarta Sans"/>
                <a:cs typeface="Plus Jakarta Sans"/>
                <a:sym typeface="Plus Jakarta Sans"/>
              </a:rPr>
              <a:t>Tenderness</a:t>
            </a:r>
            <a:r>
              <a:rPr b="0" i="0" lang="en-US" sz="1350" u="none" cap="none" strike="noStrike">
                <a:solidFill>
                  <a:srgbClr val="CBD5E1"/>
                </a:solidFill>
                <a:latin typeface="Plus Jakarta Sans"/>
                <a:ea typeface="Plus Jakarta Sans"/>
                <a:cs typeface="Plus Jakarta Sans"/>
                <a:sym typeface="Plus Jakarta Sans"/>
              </a:rPr>
              <a:t> to seek out the forgotten,</a:t>
            </a:r>
            <a:br>
              <a:rPr b="0" i="0" lang="en-US" sz="1800" u="none" cap="none" strike="noStrike">
                <a:solidFill>
                  <a:schemeClr val="dk1"/>
                </a:solidFill>
                <a:latin typeface="Calibri"/>
                <a:ea typeface="Calibri"/>
                <a:cs typeface="Calibri"/>
                <a:sym typeface="Calibri"/>
              </a:rPr>
            </a:br>
            <a:r>
              <a:rPr b="0" i="0" lang="en-US" sz="1350" u="none" cap="none" strike="noStrike">
                <a:solidFill>
                  <a:srgbClr val="CBD5E1"/>
                </a:solidFill>
                <a:latin typeface="Plus Jakarta Sans"/>
                <a:ea typeface="Plus Jakarta Sans"/>
                <a:cs typeface="Plus Jakarta Sans"/>
                <a:sym typeface="Plus Jakarta Sans"/>
              </a:rPr>
              <a:t> The </a:t>
            </a:r>
            <a:r>
              <a:rPr b="1" i="0" lang="en-US" sz="1350" u="none" cap="none" strike="noStrike">
                <a:solidFill>
                  <a:srgbClr val="CBD5E1"/>
                </a:solidFill>
                <a:latin typeface="Plus Jakarta Sans"/>
                <a:ea typeface="Plus Jakarta Sans"/>
                <a:cs typeface="Plus Jakarta Sans"/>
                <a:sym typeface="Plus Jakarta Sans"/>
              </a:rPr>
              <a:t>Justice</a:t>
            </a:r>
            <a:r>
              <a:rPr b="0" i="0" lang="en-US" sz="1350" u="none" cap="none" strike="noStrike">
                <a:solidFill>
                  <a:srgbClr val="CBD5E1"/>
                </a:solidFill>
                <a:latin typeface="Plus Jakarta Sans"/>
                <a:ea typeface="Plus Jakarta Sans"/>
                <a:cs typeface="Plus Jakarta Sans"/>
                <a:sym typeface="Plus Jakarta Sans"/>
              </a:rPr>
              <a:t> to ensure every laborer receives the denarius of dignity,</a:t>
            </a:r>
            <a:br>
              <a:rPr b="0" i="0" lang="en-US" sz="1800" u="none" cap="none" strike="noStrike">
                <a:solidFill>
                  <a:schemeClr val="dk1"/>
                </a:solidFill>
                <a:latin typeface="Calibri"/>
                <a:ea typeface="Calibri"/>
                <a:cs typeface="Calibri"/>
                <a:sym typeface="Calibri"/>
              </a:rPr>
            </a:br>
            <a:r>
              <a:rPr b="0" i="0" lang="en-US" sz="1350" u="none" cap="none" strike="noStrike">
                <a:solidFill>
                  <a:srgbClr val="CBD5E1"/>
                </a:solidFill>
                <a:latin typeface="Plus Jakarta Sans"/>
                <a:ea typeface="Plus Jakarta Sans"/>
                <a:cs typeface="Plus Jakarta Sans"/>
                <a:sym typeface="Plus Jakarta Sans"/>
              </a:rPr>
              <a:t> The </a:t>
            </a:r>
            <a:r>
              <a:rPr b="1" i="0" lang="en-US" sz="1350" u="none" cap="none" strike="noStrike">
                <a:solidFill>
                  <a:srgbClr val="CBD5E1"/>
                </a:solidFill>
                <a:latin typeface="Plus Jakarta Sans"/>
                <a:ea typeface="Plus Jakarta Sans"/>
                <a:cs typeface="Plus Jakarta Sans"/>
                <a:sym typeface="Plus Jakarta Sans"/>
              </a:rPr>
              <a:t>Humility</a:t>
            </a:r>
            <a:r>
              <a:rPr b="0" i="0" lang="en-US" sz="1350" u="none" cap="none" strike="noStrike">
                <a:solidFill>
                  <a:srgbClr val="CBD5E1"/>
                </a:solidFill>
                <a:latin typeface="Plus Jakarta Sans"/>
                <a:ea typeface="Plus Jakarta Sans"/>
                <a:cs typeface="Plus Jakarta Sans"/>
                <a:sym typeface="Plus Jakarta Sans"/>
              </a:rPr>
              <a:t> to read between the lines with holy curiosity,</a:t>
            </a:r>
            <a:br>
              <a:rPr b="0" i="0" lang="en-US" sz="1800" u="none" cap="none" strike="noStrike">
                <a:solidFill>
                  <a:schemeClr val="dk1"/>
                </a:solidFill>
                <a:latin typeface="Calibri"/>
                <a:ea typeface="Calibri"/>
                <a:cs typeface="Calibri"/>
                <a:sym typeface="Calibri"/>
              </a:rPr>
            </a:br>
            <a:r>
              <a:rPr b="0" i="0" lang="en-US" sz="1350" u="none" cap="none" strike="noStrike">
                <a:solidFill>
                  <a:srgbClr val="CBD5E1"/>
                </a:solidFill>
                <a:latin typeface="Plus Jakarta Sans"/>
                <a:ea typeface="Plus Jakarta Sans"/>
                <a:cs typeface="Plus Jakarta Sans"/>
                <a:sym typeface="Plus Jakarta Sans"/>
              </a:rPr>
              <a:t> And the </a:t>
            </a:r>
            <a:r>
              <a:rPr b="1" i="0" lang="en-US" sz="1350" u="none" cap="none" strike="noStrike">
                <a:solidFill>
                  <a:srgbClr val="CBD5E1"/>
                </a:solidFill>
                <a:latin typeface="Plus Jakarta Sans"/>
                <a:ea typeface="Plus Jakarta Sans"/>
                <a:cs typeface="Plus Jakarta Sans"/>
                <a:sym typeface="Plus Jakarta Sans"/>
              </a:rPr>
              <a:t>Contemplation</a:t>
            </a:r>
            <a:r>
              <a:rPr b="0" i="0" lang="en-US" sz="1350" u="none" cap="none" strike="noStrike">
                <a:solidFill>
                  <a:srgbClr val="CBD5E1"/>
                </a:solidFill>
                <a:latin typeface="Plus Jakarta Sans"/>
                <a:ea typeface="Plus Jakarta Sans"/>
                <a:cs typeface="Plus Jakarta Sans"/>
                <a:sym typeface="Plus Jakarta Sans"/>
              </a:rPr>
              <a:t> to abide in Your transforming grace.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27"/>
          <p:cNvSpPr/>
          <p:nvPr/>
        </p:nvSpPr>
        <p:spPr>
          <a:xfrm>
            <a:off x="571500" y="857250"/>
            <a:ext cx="11049000" cy="7715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0" name="Google Shape;330;p27"/>
          <p:cNvSpPr/>
          <p:nvPr/>
        </p:nvSpPr>
        <p:spPr>
          <a:xfrm>
            <a:off x="571500" y="1628775"/>
            <a:ext cx="11049000" cy="7715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1" name="Google Shape;331;p27"/>
          <p:cNvSpPr/>
          <p:nvPr/>
        </p:nvSpPr>
        <p:spPr>
          <a:xfrm>
            <a:off x="571500" y="2400300"/>
            <a:ext cx="11049000" cy="7715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2" name="Google Shape;332;p27"/>
          <p:cNvSpPr/>
          <p:nvPr/>
        </p:nvSpPr>
        <p:spPr>
          <a:xfrm>
            <a:off x="571500" y="3171825"/>
            <a:ext cx="11049000" cy="11525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3" name="Google Shape;333;p27"/>
          <p:cNvSpPr/>
          <p:nvPr/>
        </p:nvSpPr>
        <p:spPr>
          <a:xfrm>
            <a:off x="571500" y="1619250"/>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4" name="Google Shape;334;p27"/>
          <p:cNvSpPr/>
          <p:nvPr/>
        </p:nvSpPr>
        <p:spPr>
          <a:xfrm>
            <a:off x="571500" y="1619250"/>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5" name="Google Shape;335;p27"/>
          <p:cNvSpPr/>
          <p:nvPr/>
        </p:nvSpPr>
        <p:spPr>
          <a:xfrm>
            <a:off x="571500" y="2390775"/>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6" name="Google Shape;336;p27"/>
          <p:cNvSpPr/>
          <p:nvPr/>
        </p:nvSpPr>
        <p:spPr>
          <a:xfrm>
            <a:off x="571500" y="2390775"/>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7" name="Google Shape;337;p27"/>
          <p:cNvSpPr/>
          <p:nvPr/>
        </p:nvSpPr>
        <p:spPr>
          <a:xfrm>
            <a:off x="571500" y="3162300"/>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8" name="Google Shape;338;p27"/>
          <p:cNvSpPr/>
          <p:nvPr/>
        </p:nvSpPr>
        <p:spPr>
          <a:xfrm>
            <a:off x="571500" y="3162300"/>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39" name="Google Shape;339;p27"/>
          <p:cNvSpPr/>
          <p:nvPr/>
        </p:nvSpPr>
        <p:spPr>
          <a:xfrm>
            <a:off x="571500" y="4314825"/>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40" name="Google Shape;340;p27"/>
          <p:cNvSpPr/>
          <p:nvPr/>
        </p:nvSpPr>
        <p:spPr>
          <a:xfrm>
            <a:off x="571500" y="4314825"/>
            <a:ext cx="11049000" cy="9525"/>
          </a:xfrm>
          <a:prstGeom prst="rect">
            <a:avLst/>
          </a:prstGeom>
          <a:solidFill>
            <a:srgbClr val="7575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pic>
        <p:nvPicPr>
          <p:cNvPr descr="image.png" id="341" name="Google Shape;341;p27"/>
          <p:cNvPicPr preferRelativeResize="0"/>
          <p:nvPr/>
        </p:nvPicPr>
        <p:blipFill rotWithShape="1">
          <a:blip r:embed="rId3">
            <a:alphaModFix/>
          </a:blip>
          <a:srcRect b="0" l="0" r="0" t="0"/>
          <a:stretch/>
        </p:blipFill>
        <p:spPr>
          <a:xfrm>
            <a:off x="571500" y="1000125"/>
            <a:ext cx="857250" cy="476250"/>
          </a:xfrm>
          <a:prstGeom prst="rect">
            <a:avLst/>
          </a:prstGeom>
          <a:noFill/>
          <a:ln>
            <a:noFill/>
          </a:ln>
        </p:spPr>
      </p:pic>
      <p:pic>
        <p:nvPicPr>
          <p:cNvPr descr="image.png" id="342" name="Google Shape;342;p27"/>
          <p:cNvPicPr preferRelativeResize="0"/>
          <p:nvPr/>
        </p:nvPicPr>
        <p:blipFill rotWithShape="1">
          <a:blip r:embed="rId4">
            <a:alphaModFix/>
          </a:blip>
          <a:srcRect b="0" l="0" r="0" t="0"/>
          <a:stretch/>
        </p:blipFill>
        <p:spPr>
          <a:xfrm>
            <a:off x="571500" y="1771650"/>
            <a:ext cx="857250" cy="476250"/>
          </a:xfrm>
          <a:prstGeom prst="rect">
            <a:avLst/>
          </a:prstGeom>
          <a:noFill/>
          <a:ln>
            <a:noFill/>
          </a:ln>
        </p:spPr>
      </p:pic>
      <p:pic>
        <p:nvPicPr>
          <p:cNvPr descr="image.png" id="343" name="Google Shape;343;p27"/>
          <p:cNvPicPr preferRelativeResize="0"/>
          <p:nvPr/>
        </p:nvPicPr>
        <p:blipFill rotWithShape="1">
          <a:blip r:embed="rId5">
            <a:alphaModFix/>
          </a:blip>
          <a:srcRect b="0" l="0" r="0" t="0"/>
          <a:stretch/>
        </p:blipFill>
        <p:spPr>
          <a:xfrm>
            <a:off x="571500" y="2543175"/>
            <a:ext cx="857250" cy="476250"/>
          </a:xfrm>
          <a:prstGeom prst="rect">
            <a:avLst/>
          </a:prstGeom>
          <a:noFill/>
          <a:ln>
            <a:noFill/>
          </a:ln>
        </p:spPr>
      </p:pic>
      <p:pic>
        <p:nvPicPr>
          <p:cNvPr descr="image.png" id="344" name="Google Shape;344;p27"/>
          <p:cNvPicPr preferRelativeResize="0"/>
          <p:nvPr/>
        </p:nvPicPr>
        <p:blipFill rotWithShape="1">
          <a:blip r:embed="rId6">
            <a:alphaModFix/>
          </a:blip>
          <a:srcRect b="0" l="0" r="0" t="0"/>
          <a:stretch/>
        </p:blipFill>
        <p:spPr>
          <a:xfrm>
            <a:off x="571500" y="3505200"/>
            <a:ext cx="857250" cy="476250"/>
          </a:xfrm>
          <a:prstGeom prst="rect">
            <a:avLst/>
          </a:prstGeom>
          <a:noFill/>
          <a:ln>
            <a:noFill/>
          </a:ln>
        </p:spPr>
      </p:pic>
      <p:pic>
        <p:nvPicPr>
          <p:cNvPr descr="image.png" id="345" name="Google Shape;345;p27"/>
          <p:cNvPicPr preferRelativeResize="0"/>
          <p:nvPr/>
        </p:nvPicPr>
        <p:blipFill rotWithShape="1">
          <a:blip r:embed="rId7">
            <a:alphaModFix/>
          </a:blip>
          <a:srcRect b="0" l="0" r="0" t="0"/>
          <a:stretch/>
        </p:blipFill>
        <p:spPr>
          <a:xfrm>
            <a:off x="571500" y="4467225"/>
            <a:ext cx="857250" cy="476250"/>
          </a:xfrm>
          <a:prstGeom prst="rect">
            <a:avLst/>
          </a:prstGeom>
          <a:noFill/>
          <a:ln>
            <a:noFill/>
          </a:ln>
        </p:spPr>
      </p:pic>
      <p:sp>
        <p:nvSpPr>
          <p:cNvPr id="346" name="Google Shape;346;p27"/>
          <p:cNvSpPr txBox="1"/>
          <p:nvPr/>
        </p:nvSpPr>
        <p:spPr>
          <a:xfrm>
            <a:off x="571500" y="571500"/>
            <a:ext cx="2187773" cy="28575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800" u="none" cap="none" strike="noStrike">
                <a:solidFill>
                  <a:srgbClr val="000000"/>
                </a:solidFill>
                <a:latin typeface="Plus Jakarta Sans"/>
                <a:ea typeface="Plus Jakarta Sans"/>
                <a:cs typeface="Plus Jakarta Sans"/>
                <a:sym typeface="Plus Jakarta Sans"/>
              </a:rPr>
              <a:t>Image Sources</a:t>
            </a:r>
            <a:endParaRPr/>
          </a:p>
        </p:txBody>
      </p:sp>
      <p:sp>
        <p:nvSpPr>
          <p:cNvPr id="347" name="Google Shape;347;p27"/>
          <p:cNvSpPr txBox="1"/>
          <p:nvPr/>
        </p:nvSpPr>
        <p:spPr>
          <a:xfrm>
            <a:off x="1666875" y="1038225"/>
            <a:ext cx="10525125"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https://cdn11.bigcommerce.com/s-8npwm6ltcj/images/stencil/1280x1280/products/140/398/F188-legacy-icons__32955.1748138205.jpg?c=1&amp;imbypass=on</a:t>
            </a:r>
            <a:endParaRPr/>
          </a:p>
        </p:txBody>
      </p:sp>
      <p:sp>
        <p:nvSpPr>
          <p:cNvPr id="348" name="Google Shape;348;p27"/>
          <p:cNvSpPr txBox="1"/>
          <p:nvPr/>
        </p:nvSpPr>
        <p:spPr>
          <a:xfrm>
            <a:off x="1666875" y="1238250"/>
            <a:ext cx="2333625"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legacyicons.com</a:t>
            </a:r>
            <a:endParaRPr/>
          </a:p>
        </p:txBody>
      </p:sp>
      <p:sp>
        <p:nvSpPr>
          <p:cNvPr id="349" name="Google Shape;349;p27"/>
          <p:cNvSpPr txBox="1"/>
          <p:nvPr/>
        </p:nvSpPr>
        <p:spPr>
          <a:xfrm>
            <a:off x="1666875" y="1809750"/>
            <a:ext cx="6881812"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https://i.etsystatic.com/5949659/r/il/1dde15/3643862712/il_1080xN.3643862712_cpjk.jpg</a:t>
            </a:r>
            <a:endParaRPr/>
          </a:p>
        </p:txBody>
      </p:sp>
      <p:sp>
        <p:nvSpPr>
          <p:cNvPr id="350" name="Google Shape;350;p27"/>
          <p:cNvSpPr txBox="1"/>
          <p:nvPr/>
        </p:nvSpPr>
        <p:spPr>
          <a:xfrm>
            <a:off x="1666875" y="2009775"/>
            <a:ext cx="2107406"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www.etsy.com</a:t>
            </a:r>
            <a:endParaRPr/>
          </a:p>
        </p:txBody>
      </p:sp>
      <p:sp>
        <p:nvSpPr>
          <p:cNvPr id="351" name="Google Shape;351;p27"/>
          <p:cNvSpPr txBox="1"/>
          <p:nvPr/>
        </p:nvSpPr>
        <p:spPr>
          <a:xfrm>
            <a:off x="1666875" y="2581275"/>
            <a:ext cx="9715500"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https://asf-cloudinary-backup.s3.us-east-1.amazonaws.com/res/decosites/image/upload/gwflufj7mv9v4yhktxfx/1702736183.jpg</a:t>
            </a:r>
            <a:endParaRPr/>
          </a:p>
        </p:txBody>
      </p:sp>
      <p:sp>
        <p:nvSpPr>
          <p:cNvPr id="352" name="Google Shape;352;p27"/>
          <p:cNvSpPr txBox="1"/>
          <p:nvPr/>
        </p:nvSpPr>
        <p:spPr>
          <a:xfrm>
            <a:off x="1666875" y="2781300"/>
            <a:ext cx="4191000"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www.robbiegeorgephotography.com</a:t>
            </a:r>
            <a:endParaRPr/>
          </a:p>
        </p:txBody>
      </p:sp>
      <p:sp>
        <p:nvSpPr>
          <p:cNvPr id="353" name="Google Shape;353;p27"/>
          <p:cNvSpPr txBox="1"/>
          <p:nvPr/>
        </p:nvSpPr>
        <p:spPr>
          <a:xfrm>
            <a:off x="1666875" y="3314700"/>
            <a:ext cx="10048875" cy="6096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s://blogger.googleusercontent.com/img/b/R29vZ2xl/AVvXsEiJNv3_uxDwQ_J_Py37yg8oKr3esnJ53IamT2Pa_eW7pHXP6MebWTL7uPLdUtbE8UrRR8J7YL-4ovt_8gCtWZW-FkvfAafgR5cjD4A8smSkLMORYzFKRLYtnvrcGutEakf9A3A56A7Zjxpr9MgnhUaafIN9n31nIBbkWtvmN4lmclG6htGA1z4atG9RIqo/s2411/1030_From%20the%20Codex%20Aureus%20of%20Echternach_German,%20c.%201030-1050_Nuremberg,%20Germanisches%20Nationalmuseum_MS%20Hs%20156%20142,%20fol.%2076v.jpg</a:t>
            </a:r>
            <a:endParaRPr/>
          </a:p>
        </p:txBody>
      </p:sp>
      <p:sp>
        <p:nvSpPr>
          <p:cNvPr id="354" name="Google Shape;354;p27"/>
          <p:cNvSpPr txBox="1"/>
          <p:nvPr/>
        </p:nvSpPr>
        <p:spPr>
          <a:xfrm>
            <a:off x="1666875" y="3971925"/>
            <a:ext cx="3333750"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imaginemdei.blogspot.com</a:t>
            </a:r>
            <a:endParaRPr/>
          </a:p>
        </p:txBody>
      </p:sp>
      <p:sp>
        <p:nvSpPr>
          <p:cNvPr id="355" name="Google Shape;355;p27"/>
          <p:cNvSpPr txBox="1"/>
          <p:nvPr/>
        </p:nvSpPr>
        <p:spPr>
          <a:xfrm>
            <a:off x="1666875" y="4505325"/>
            <a:ext cx="10215562" cy="1524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975" u="none" cap="none" strike="noStrike">
                <a:solidFill>
                  <a:srgbClr val="000000"/>
                </a:solidFill>
                <a:latin typeface="Plus Jakarta Sans"/>
                <a:ea typeface="Plus Jakarta Sans"/>
                <a:cs typeface="Plus Jakarta Sans"/>
                <a:sym typeface="Plus Jakarta Sans"/>
              </a:rPr>
              <a:t>https://images.stockcake.com/public/d/3/4/d349f436-0ca6-48c4-bd3d-ba97a315b16b_medium/amber-prayer-glow-stockcake.jpg</a:t>
            </a:r>
            <a:endParaRPr/>
          </a:p>
        </p:txBody>
      </p:sp>
      <p:sp>
        <p:nvSpPr>
          <p:cNvPr id="356" name="Google Shape;356;p27"/>
          <p:cNvSpPr txBox="1"/>
          <p:nvPr/>
        </p:nvSpPr>
        <p:spPr>
          <a:xfrm>
            <a:off x="1666875" y="4705350"/>
            <a:ext cx="2178843" cy="200025"/>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en-US" sz="1200" u="none" cap="none" strike="noStrike">
                <a:solidFill>
                  <a:srgbClr val="000000"/>
                </a:solidFill>
                <a:latin typeface="Plus Jakarta Sans"/>
                <a:ea typeface="Plus Jakarta Sans"/>
                <a:cs typeface="Plus Jakarta Sans"/>
                <a:sym typeface="Plus Jakarta Sans"/>
              </a:rPr>
              <a:t>Source: </a:t>
            </a:r>
            <a:r>
              <a:rPr b="0" i="0" lang="en-US" sz="1200" u="none" cap="none" strike="noStrike">
                <a:solidFill>
                  <a:srgbClr val="4F46E5"/>
                </a:solidFill>
                <a:latin typeface="Plus Jakarta Sans"/>
                <a:ea typeface="Plus Jakarta Sans"/>
                <a:cs typeface="Plus Jakarta Sans"/>
                <a:sym typeface="Plus Jakarta Sans"/>
              </a:rPr>
              <a:t>stockcake.com</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